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63" r:id="rId6"/>
    <p:sldId id="311" r:id="rId7"/>
    <p:sldId id="312" r:id="rId8"/>
    <p:sldId id="313" r:id="rId9"/>
    <p:sldId id="314" r:id="rId10"/>
    <p:sldId id="315" r:id="rId11"/>
    <p:sldId id="316" r:id="rId12"/>
    <p:sldId id="317" r:id="rId13"/>
    <p:sldId id="318" r:id="rId14"/>
    <p:sldId id="320" r:id="rId15"/>
    <p:sldId id="321" r:id="rId16"/>
    <p:sldId id="322" r:id="rId17"/>
    <p:sldId id="323" r:id="rId18"/>
    <p:sldId id="325" r:id="rId19"/>
    <p:sldId id="326" r:id="rId20"/>
    <p:sldId id="327" r:id="rId21"/>
    <p:sldId id="328" r:id="rId22"/>
    <p:sldId id="329" r:id="rId23"/>
    <p:sldId id="332" r:id="rId24"/>
    <p:sldId id="333" r:id="rId25"/>
    <p:sldId id="335" r:id="rId26"/>
    <p:sldId id="334" r:id="rId27"/>
    <p:sldId id="336" r:id="rId28"/>
    <p:sldId id="339" r:id="rId29"/>
    <p:sldId id="362" r:id="rId30"/>
    <p:sldId id="341" r:id="rId31"/>
    <p:sldId id="342" r:id="rId32"/>
    <p:sldId id="346" r:id="rId33"/>
    <p:sldId id="345" r:id="rId34"/>
    <p:sldId id="350" r:id="rId35"/>
    <p:sldId id="351" r:id="rId36"/>
    <p:sldId id="354" r:id="rId37"/>
    <p:sldId id="352" r:id="rId38"/>
    <p:sldId id="348" r:id="rId39"/>
    <p:sldId id="349" r:id="rId40"/>
    <p:sldId id="343" r:id="rId41"/>
    <p:sldId id="355" r:id="rId42"/>
    <p:sldId id="356" r:id="rId43"/>
    <p:sldId id="357" r:id="rId44"/>
    <p:sldId id="359" r:id="rId45"/>
    <p:sldId id="358" r:id="rId46"/>
    <p:sldId id="360" r:id="rId47"/>
    <p:sldId id="361" r:id="rId48"/>
    <p:sldId id="338" r:id="rId49"/>
    <p:sldId id="36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98" autoAdjust="0"/>
    <p:restoredTop sz="94619" autoAdjust="0"/>
  </p:normalViewPr>
  <p:slideViewPr>
    <p:cSldViewPr snapToGrid="0">
      <p:cViewPr varScale="1">
        <p:scale>
          <a:sx n="82" d="100"/>
          <a:sy n="82" d="100"/>
        </p:scale>
        <p:origin x="5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CFE44-4F9D-4451-8A9B-180495E1D2BB}"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DA86DD08-0743-4D8F-9337-1C4BC59EB43F}">
      <dgm:prSet/>
      <dgm:spPr/>
      <dgm:t>
        <a:bodyPr/>
        <a:lstStyle/>
        <a:p>
          <a:endParaRPr lang="en-US" dirty="0"/>
        </a:p>
      </dgm:t>
    </dgm:pt>
    <dgm:pt modelId="{CE012DEB-F7D4-487E-98BD-EF1ECDC63EED}" type="parTrans" cxnId="{9DCC4782-7C68-4DDD-8031-23AA141950E3}">
      <dgm:prSet/>
      <dgm:spPr/>
      <dgm:t>
        <a:bodyPr/>
        <a:lstStyle/>
        <a:p>
          <a:endParaRPr lang="en-US"/>
        </a:p>
      </dgm:t>
    </dgm:pt>
    <dgm:pt modelId="{3B9F8E75-89FC-49B9-9631-3C10A968354E}" type="sibTrans" cxnId="{9DCC4782-7C68-4DDD-8031-23AA141950E3}">
      <dgm:prSet/>
      <dgm:spPr/>
      <dgm:t>
        <a:bodyPr/>
        <a:lstStyle/>
        <a:p>
          <a:endParaRPr lang="en-US"/>
        </a:p>
      </dgm:t>
    </dgm:pt>
    <dgm:pt modelId="{90BFDA1C-375A-4690-A192-19EFB4C020C9}">
      <dgm:prSet/>
      <dgm:spPr/>
      <dgm:t>
        <a:bodyPr/>
        <a:lstStyle/>
        <a:p>
          <a:r>
            <a:rPr lang="en-US"/>
            <a:t>Life-long learner</a:t>
          </a:r>
        </a:p>
      </dgm:t>
    </dgm:pt>
    <dgm:pt modelId="{C8568F8B-8ED6-45B0-AA9D-2B7804EA7257}" type="parTrans" cxnId="{6D1F2E7E-4788-4EF0-8CFA-ABA7243F47EA}">
      <dgm:prSet/>
      <dgm:spPr/>
      <dgm:t>
        <a:bodyPr/>
        <a:lstStyle/>
        <a:p>
          <a:endParaRPr lang="en-US"/>
        </a:p>
      </dgm:t>
    </dgm:pt>
    <dgm:pt modelId="{4AD70D7A-9DDD-44A2-965E-7E26FB155A39}" type="sibTrans" cxnId="{6D1F2E7E-4788-4EF0-8CFA-ABA7243F47EA}">
      <dgm:prSet/>
      <dgm:spPr/>
      <dgm:t>
        <a:bodyPr/>
        <a:lstStyle/>
        <a:p>
          <a:endParaRPr lang="en-US"/>
        </a:p>
      </dgm:t>
    </dgm:pt>
    <dgm:pt modelId="{D1045254-1AAD-4D45-A966-18E485003389}">
      <dgm:prSet/>
      <dgm:spPr/>
      <dgm:t>
        <a:bodyPr/>
        <a:lstStyle/>
        <a:p>
          <a:r>
            <a:rPr lang="en-US"/>
            <a:t>Excellent Soft Skills </a:t>
          </a:r>
        </a:p>
      </dgm:t>
    </dgm:pt>
    <dgm:pt modelId="{E1F32F90-B2BF-49EC-B82B-03AD97F060DE}" type="parTrans" cxnId="{5045C616-D11B-4CF4-9986-72A6E98454E6}">
      <dgm:prSet/>
      <dgm:spPr/>
      <dgm:t>
        <a:bodyPr/>
        <a:lstStyle/>
        <a:p>
          <a:endParaRPr lang="en-US"/>
        </a:p>
      </dgm:t>
    </dgm:pt>
    <dgm:pt modelId="{50A22D52-8552-4617-B4C6-FE18BA7244B2}" type="sibTrans" cxnId="{5045C616-D11B-4CF4-9986-72A6E98454E6}">
      <dgm:prSet/>
      <dgm:spPr/>
      <dgm:t>
        <a:bodyPr/>
        <a:lstStyle/>
        <a:p>
          <a:endParaRPr lang="en-US"/>
        </a:p>
      </dgm:t>
    </dgm:pt>
    <dgm:pt modelId="{3243A1E0-9A31-469C-880B-CD2A06198DEC}">
      <dgm:prSet/>
      <dgm:spPr/>
      <dgm:t>
        <a:bodyPr/>
        <a:lstStyle/>
        <a:p>
          <a:r>
            <a:rPr lang="en-US" dirty="0"/>
            <a:t>Background starting and managing small businesses </a:t>
          </a:r>
        </a:p>
      </dgm:t>
    </dgm:pt>
    <dgm:pt modelId="{B5BAB90A-EDEB-461A-B410-417FA8883B3D}" type="parTrans" cxnId="{762B84FA-E202-48C0-9BF6-395657D5BB6C}">
      <dgm:prSet/>
      <dgm:spPr/>
      <dgm:t>
        <a:bodyPr/>
        <a:lstStyle/>
        <a:p>
          <a:endParaRPr lang="en-US"/>
        </a:p>
      </dgm:t>
    </dgm:pt>
    <dgm:pt modelId="{CED68472-E952-4A7C-8E2F-1340FD8C6B3B}" type="sibTrans" cxnId="{762B84FA-E202-48C0-9BF6-395657D5BB6C}">
      <dgm:prSet/>
      <dgm:spPr/>
      <dgm:t>
        <a:bodyPr/>
        <a:lstStyle/>
        <a:p>
          <a:endParaRPr lang="en-US"/>
        </a:p>
      </dgm:t>
    </dgm:pt>
    <dgm:pt modelId="{5C83DADF-ADC3-4BDE-ADE1-1C5D6B956360}">
      <dgm:prSet/>
      <dgm:spPr/>
      <dgm:t>
        <a:bodyPr/>
        <a:lstStyle/>
        <a:p>
          <a:r>
            <a:rPr lang="en-US" dirty="0"/>
            <a:t>Curated and ran successful marketing campaigns for several companies. </a:t>
          </a:r>
        </a:p>
      </dgm:t>
    </dgm:pt>
    <dgm:pt modelId="{AE138FC4-0ADE-4ABC-8E00-2122179B5D09}" type="parTrans" cxnId="{80258A7D-F96F-48BF-9C86-5AB3D933A3BE}">
      <dgm:prSet/>
      <dgm:spPr/>
      <dgm:t>
        <a:bodyPr/>
        <a:lstStyle/>
        <a:p>
          <a:endParaRPr lang="en-US"/>
        </a:p>
      </dgm:t>
    </dgm:pt>
    <dgm:pt modelId="{262FC2A9-7849-44AD-A2B2-1705BFFE303F}" type="sibTrans" cxnId="{80258A7D-F96F-48BF-9C86-5AB3D933A3BE}">
      <dgm:prSet/>
      <dgm:spPr/>
      <dgm:t>
        <a:bodyPr/>
        <a:lstStyle/>
        <a:p>
          <a:endParaRPr lang="en-US"/>
        </a:p>
      </dgm:t>
    </dgm:pt>
    <dgm:pt modelId="{7E6FDC4E-4798-4FFB-997F-DE52D51177FB}">
      <dgm:prSet/>
      <dgm:spPr/>
      <dgm:t>
        <a:bodyPr/>
        <a:lstStyle/>
        <a:p>
          <a:r>
            <a:rPr lang="en-US"/>
            <a:t>Enthusiastic and excited about data and the way it can impact the world. </a:t>
          </a:r>
        </a:p>
      </dgm:t>
    </dgm:pt>
    <dgm:pt modelId="{F7D98677-F293-4D9D-9B1D-AEA1AF7AC2AF}" type="parTrans" cxnId="{741FD6D5-19F6-4878-8EF3-EE57D1B9360E}">
      <dgm:prSet/>
      <dgm:spPr/>
      <dgm:t>
        <a:bodyPr/>
        <a:lstStyle/>
        <a:p>
          <a:endParaRPr lang="en-US"/>
        </a:p>
      </dgm:t>
    </dgm:pt>
    <dgm:pt modelId="{54AF7634-DB6F-42DC-94C2-F997552FB118}" type="sibTrans" cxnId="{741FD6D5-19F6-4878-8EF3-EE57D1B9360E}">
      <dgm:prSet/>
      <dgm:spPr/>
      <dgm:t>
        <a:bodyPr/>
        <a:lstStyle/>
        <a:p>
          <a:endParaRPr lang="en-US"/>
        </a:p>
      </dgm:t>
    </dgm:pt>
    <dgm:pt modelId="{B462371D-CC95-44C9-9805-D55030DF255D}">
      <dgm:prSet/>
      <dgm:spPr/>
      <dgm:t>
        <a:bodyPr/>
        <a:lstStyle/>
        <a:p>
          <a:r>
            <a:rPr lang="en-US" dirty="0"/>
            <a:t>Scientist at heart</a:t>
          </a:r>
        </a:p>
      </dgm:t>
    </dgm:pt>
    <dgm:pt modelId="{8A1E15EC-9C00-444F-8399-C13509EFCAE9}" type="sibTrans" cxnId="{0984B561-9DB3-4548-8DD4-0F0478333C18}">
      <dgm:prSet/>
      <dgm:spPr/>
      <dgm:t>
        <a:bodyPr/>
        <a:lstStyle/>
        <a:p>
          <a:endParaRPr lang="en-US"/>
        </a:p>
      </dgm:t>
    </dgm:pt>
    <dgm:pt modelId="{593D4875-E129-4DB0-BAB7-E6EAFB84B33F}" type="parTrans" cxnId="{0984B561-9DB3-4548-8DD4-0F0478333C18}">
      <dgm:prSet/>
      <dgm:spPr/>
      <dgm:t>
        <a:bodyPr/>
        <a:lstStyle/>
        <a:p>
          <a:endParaRPr lang="en-US"/>
        </a:p>
      </dgm:t>
    </dgm:pt>
    <dgm:pt modelId="{52C32DBD-DB1B-4836-AFBE-514683FA8546}" type="pres">
      <dgm:prSet presAssocID="{9B7CFE44-4F9D-4451-8A9B-180495E1D2BB}" presName="Name0" presStyleCnt="0">
        <dgm:presLayoutVars>
          <dgm:dir/>
          <dgm:animLvl val="lvl"/>
          <dgm:resizeHandles val="exact"/>
        </dgm:presLayoutVars>
      </dgm:prSet>
      <dgm:spPr/>
    </dgm:pt>
    <dgm:pt modelId="{A98302EA-D177-46AF-9AA6-C85F79DB91E9}" type="pres">
      <dgm:prSet presAssocID="{DA86DD08-0743-4D8F-9337-1C4BC59EB43F}" presName="linNode" presStyleCnt="0"/>
      <dgm:spPr/>
    </dgm:pt>
    <dgm:pt modelId="{EE306A78-10FE-4B40-BE21-3C4F3A93BAA5}" type="pres">
      <dgm:prSet presAssocID="{DA86DD08-0743-4D8F-9337-1C4BC59EB43F}" presName="parentText" presStyleLbl="node1" presStyleIdx="0" presStyleCnt="1">
        <dgm:presLayoutVars>
          <dgm:chMax val="1"/>
          <dgm:bulletEnabled val="1"/>
        </dgm:presLayoutVars>
      </dgm:prSet>
      <dgm:spPr/>
    </dgm:pt>
    <dgm:pt modelId="{826371A9-202D-4462-A175-1054A9CF775A}" type="pres">
      <dgm:prSet presAssocID="{DA86DD08-0743-4D8F-9337-1C4BC59EB43F}" presName="descendantText" presStyleLbl="alignAccFollowNode1" presStyleIdx="0" presStyleCnt="1">
        <dgm:presLayoutVars>
          <dgm:bulletEnabled val="1"/>
        </dgm:presLayoutVars>
      </dgm:prSet>
      <dgm:spPr/>
    </dgm:pt>
  </dgm:ptLst>
  <dgm:cxnLst>
    <dgm:cxn modelId="{1D223303-FE53-45B0-85A0-CEA431C3F764}" type="presOf" srcId="{B462371D-CC95-44C9-9805-D55030DF255D}" destId="{826371A9-202D-4462-A175-1054A9CF775A}" srcOrd="0" destOrd="0" presId="urn:microsoft.com/office/officeart/2005/8/layout/vList5"/>
    <dgm:cxn modelId="{5045C616-D11B-4CF4-9986-72A6E98454E6}" srcId="{DA86DD08-0743-4D8F-9337-1C4BC59EB43F}" destId="{D1045254-1AAD-4D45-A966-18E485003389}" srcOrd="2" destOrd="0" parTransId="{E1F32F90-B2BF-49EC-B82B-03AD97F060DE}" sibTransId="{50A22D52-8552-4617-B4C6-FE18BA7244B2}"/>
    <dgm:cxn modelId="{B6BB9226-8FE3-4CDA-800B-E0D665553FED}" type="presOf" srcId="{3243A1E0-9A31-469C-880B-CD2A06198DEC}" destId="{826371A9-202D-4462-A175-1054A9CF775A}" srcOrd="0" destOrd="3" presId="urn:microsoft.com/office/officeart/2005/8/layout/vList5"/>
    <dgm:cxn modelId="{E7F84429-434F-40AF-B46A-CA7987901D56}" type="presOf" srcId="{7E6FDC4E-4798-4FFB-997F-DE52D51177FB}" destId="{826371A9-202D-4462-A175-1054A9CF775A}" srcOrd="0" destOrd="5" presId="urn:microsoft.com/office/officeart/2005/8/layout/vList5"/>
    <dgm:cxn modelId="{0984B561-9DB3-4548-8DD4-0F0478333C18}" srcId="{DA86DD08-0743-4D8F-9337-1C4BC59EB43F}" destId="{B462371D-CC95-44C9-9805-D55030DF255D}" srcOrd="0" destOrd="0" parTransId="{593D4875-E129-4DB0-BAB7-E6EAFB84B33F}" sibTransId="{8A1E15EC-9C00-444F-8399-C13509EFCAE9}"/>
    <dgm:cxn modelId="{06C96B67-9596-4935-AC74-88ACBC0C5CDD}" type="presOf" srcId="{DA86DD08-0743-4D8F-9337-1C4BC59EB43F}" destId="{EE306A78-10FE-4B40-BE21-3C4F3A93BAA5}" srcOrd="0" destOrd="0" presId="urn:microsoft.com/office/officeart/2005/8/layout/vList5"/>
    <dgm:cxn modelId="{D5B31354-EF6C-4779-94D4-C7E0E800C2F2}" type="presOf" srcId="{9B7CFE44-4F9D-4451-8A9B-180495E1D2BB}" destId="{52C32DBD-DB1B-4836-AFBE-514683FA8546}" srcOrd="0" destOrd="0" presId="urn:microsoft.com/office/officeart/2005/8/layout/vList5"/>
    <dgm:cxn modelId="{80258A7D-F96F-48BF-9C86-5AB3D933A3BE}" srcId="{DA86DD08-0743-4D8F-9337-1C4BC59EB43F}" destId="{5C83DADF-ADC3-4BDE-ADE1-1C5D6B956360}" srcOrd="4" destOrd="0" parTransId="{AE138FC4-0ADE-4ABC-8E00-2122179B5D09}" sibTransId="{262FC2A9-7849-44AD-A2B2-1705BFFE303F}"/>
    <dgm:cxn modelId="{6D1F2E7E-4788-4EF0-8CFA-ABA7243F47EA}" srcId="{DA86DD08-0743-4D8F-9337-1C4BC59EB43F}" destId="{90BFDA1C-375A-4690-A192-19EFB4C020C9}" srcOrd="1" destOrd="0" parTransId="{C8568F8B-8ED6-45B0-AA9D-2B7804EA7257}" sibTransId="{4AD70D7A-9DDD-44A2-965E-7E26FB155A39}"/>
    <dgm:cxn modelId="{9DCC4782-7C68-4DDD-8031-23AA141950E3}" srcId="{9B7CFE44-4F9D-4451-8A9B-180495E1D2BB}" destId="{DA86DD08-0743-4D8F-9337-1C4BC59EB43F}" srcOrd="0" destOrd="0" parTransId="{CE012DEB-F7D4-487E-98BD-EF1ECDC63EED}" sibTransId="{3B9F8E75-89FC-49B9-9631-3C10A968354E}"/>
    <dgm:cxn modelId="{8AE04386-82AB-42FF-8E64-02AEDB2BEE0E}" type="presOf" srcId="{90BFDA1C-375A-4690-A192-19EFB4C020C9}" destId="{826371A9-202D-4462-A175-1054A9CF775A}" srcOrd="0" destOrd="1" presId="urn:microsoft.com/office/officeart/2005/8/layout/vList5"/>
    <dgm:cxn modelId="{2C45658B-55D0-4D86-875C-75A12C9FC414}" type="presOf" srcId="{5C83DADF-ADC3-4BDE-ADE1-1C5D6B956360}" destId="{826371A9-202D-4462-A175-1054A9CF775A}" srcOrd="0" destOrd="4" presId="urn:microsoft.com/office/officeart/2005/8/layout/vList5"/>
    <dgm:cxn modelId="{741FD6D5-19F6-4878-8EF3-EE57D1B9360E}" srcId="{DA86DD08-0743-4D8F-9337-1C4BC59EB43F}" destId="{7E6FDC4E-4798-4FFB-997F-DE52D51177FB}" srcOrd="5" destOrd="0" parTransId="{F7D98677-F293-4D9D-9B1D-AEA1AF7AC2AF}" sibTransId="{54AF7634-DB6F-42DC-94C2-F997552FB118}"/>
    <dgm:cxn modelId="{E8E1E6F9-A3BC-4A38-8077-9779A1E2E7C1}" type="presOf" srcId="{D1045254-1AAD-4D45-A966-18E485003389}" destId="{826371A9-202D-4462-A175-1054A9CF775A}" srcOrd="0" destOrd="2" presId="urn:microsoft.com/office/officeart/2005/8/layout/vList5"/>
    <dgm:cxn modelId="{762B84FA-E202-48C0-9BF6-395657D5BB6C}" srcId="{DA86DD08-0743-4D8F-9337-1C4BC59EB43F}" destId="{3243A1E0-9A31-469C-880B-CD2A06198DEC}" srcOrd="3" destOrd="0" parTransId="{B5BAB90A-EDEB-461A-B410-417FA8883B3D}" sibTransId="{CED68472-E952-4A7C-8E2F-1340FD8C6B3B}"/>
    <dgm:cxn modelId="{697199CC-F7FB-4C9A-BD5B-7EF4506B89E1}" type="presParOf" srcId="{52C32DBD-DB1B-4836-AFBE-514683FA8546}" destId="{A98302EA-D177-46AF-9AA6-C85F79DB91E9}" srcOrd="0" destOrd="0" presId="urn:microsoft.com/office/officeart/2005/8/layout/vList5"/>
    <dgm:cxn modelId="{E2283FAE-54B8-4109-A37A-50B421E2C147}" type="presParOf" srcId="{A98302EA-D177-46AF-9AA6-C85F79DB91E9}" destId="{EE306A78-10FE-4B40-BE21-3C4F3A93BAA5}" srcOrd="0" destOrd="0" presId="urn:microsoft.com/office/officeart/2005/8/layout/vList5"/>
    <dgm:cxn modelId="{671418BD-3108-4953-A80F-2E1720772C49}" type="presParOf" srcId="{A98302EA-D177-46AF-9AA6-C85F79DB91E9}" destId="{826371A9-202D-4462-A175-1054A9CF775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dirty="0"/>
            <a:t>title: The name of the title.</a:t>
          </a:r>
          <a:endParaRPr lang="en-US" dirty="0"/>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dirty="0" err="1"/>
            <a:t>show_type</a:t>
          </a:r>
          <a:r>
            <a:rPr lang="en-US" b="0" i="0" dirty="0"/>
            <a:t>: TV show or movie.</a:t>
          </a:r>
          <a:endParaRPr lang="en-US" dirty="0"/>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custLinFactNeighborX="-2298" custLinFactNeighborY="5621">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BCD57760-2C0B-4F06-9A18-C4FAB1F53936}" type="presOf" srcId="{6781A258-7983-4FC1-A3C3-F43B4598CF97}" destId="{D07786D9-FA0D-4C2E-84E3-1ACC28A331F0}" srcOrd="0" destOrd="0" presId="urn:microsoft.com/office/officeart/2005/8/layout/default"/>
    <dgm:cxn modelId="{E5FFE244-9F6A-4ED4-BE79-DBAF9F734C8A}" type="presOf" srcId="{C7A8D223-D6E6-4860-9E3E-0B7B9AFD530A}" destId="{E8DC457F-2BB7-46E8-9998-B96FB95C9211}"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60710848-32C2-4E50-86FF-458C9A0B687D}" srcId="{5D911B19-A129-4F9F-8300-649C32C88EA6}" destId="{272DF1DC-3B5B-4803-BDA2-1833AE372FB8}" srcOrd="6" destOrd="0" parTransId="{F0F582FC-E431-484E-804B-4E5806E80AFC}" sibTransId="{D71C2C70-7E25-4704-84BB-05ECBEFDFB23}"/>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2F02FF57-06B3-4B01-AC86-B7CCA81F6DC2}" srcId="{5D911B19-A129-4F9F-8300-649C32C88EA6}" destId="{1926B314-499A-4ACC-9FC3-EA9A823AB88D}" srcOrd="11" destOrd="0" parTransId="{9889C56F-C09F-4880-9CE2-0A91C0B3EE92}" sibTransId="{93D0E9A6-7A8D-47C3-A402-376765EDD848}"/>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632E0BB-E6B9-4E05-A564-D54792BC145B}"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25B7BFF7-0969-41E0-B9E9-BE62D22C407B}">
      <dgm:prSet/>
      <dgm:spPr/>
      <dgm:t>
        <a:bodyPr/>
        <a:lstStyle/>
        <a:p>
          <a:r>
            <a:rPr lang="en-US" dirty="0"/>
            <a:t>Overall streaming services </a:t>
          </a:r>
          <a:r>
            <a:rPr lang="en-US" b="1" dirty="0"/>
            <a:t>shows</a:t>
          </a:r>
          <a:r>
            <a:rPr lang="en-US" dirty="0"/>
            <a:t> scored significantly higher than </a:t>
          </a:r>
          <a:r>
            <a:rPr lang="en-US" b="1" dirty="0"/>
            <a:t>movies.</a:t>
          </a:r>
        </a:p>
      </dgm:t>
    </dgm:pt>
    <dgm:pt modelId="{0F01E800-9A14-47D0-8122-BC4D99AF005C}" type="parTrans" cxnId="{3C575BFE-DC79-40F2-966A-85EE3B3C7995}">
      <dgm:prSet/>
      <dgm:spPr/>
      <dgm:t>
        <a:bodyPr/>
        <a:lstStyle/>
        <a:p>
          <a:endParaRPr lang="en-US"/>
        </a:p>
      </dgm:t>
    </dgm:pt>
    <dgm:pt modelId="{8E44C7FC-318A-4DDA-BECD-AA4FD3DE2128}" type="sibTrans" cxnId="{3C575BFE-DC79-40F2-966A-85EE3B3C7995}">
      <dgm:prSet/>
      <dgm:spPr/>
      <dgm:t>
        <a:bodyPr/>
        <a:lstStyle/>
        <a:p>
          <a:endParaRPr lang="en-US"/>
        </a:p>
      </dgm:t>
    </dgm:pt>
    <dgm:pt modelId="{2E4F2E19-9B79-4D1C-976E-9E3797E06F24}">
      <dgm:prSet/>
      <dgm:spPr/>
      <dgm:t>
        <a:bodyPr/>
        <a:lstStyle/>
        <a:p>
          <a:r>
            <a:rPr lang="en-US"/>
            <a:t>HBO has higher scores across shows, movies and overall than both Hulu and Netflix.</a:t>
          </a:r>
        </a:p>
      </dgm:t>
    </dgm:pt>
    <dgm:pt modelId="{F76FFBAB-948B-4A83-91AE-7B13BBA4737E}" type="parTrans" cxnId="{576CF61D-066B-4B74-B198-69849EF45CC2}">
      <dgm:prSet/>
      <dgm:spPr/>
      <dgm:t>
        <a:bodyPr/>
        <a:lstStyle/>
        <a:p>
          <a:endParaRPr lang="en-US"/>
        </a:p>
      </dgm:t>
    </dgm:pt>
    <dgm:pt modelId="{BF77D9E6-C88F-418D-8EF8-DD1B8781E66C}" type="sibTrans" cxnId="{576CF61D-066B-4B74-B198-69849EF45CC2}">
      <dgm:prSet/>
      <dgm:spPr/>
      <dgm:t>
        <a:bodyPr/>
        <a:lstStyle/>
        <a:p>
          <a:endParaRPr lang="en-US"/>
        </a:p>
      </dgm:t>
    </dgm:pt>
    <dgm:pt modelId="{1FE07A5B-49D4-428E-94DD-616AC1F66B79}">
      <dgm:prSet/>
      <dgm:spPr/>
      <dgm:t>
        <a:bodyPr/>
        <a:lstStyle/>
        <a:p>
          <a:r>
            <a:rPr lang="en-US"/>
            <a:t>When looking at runtimes over all media forms through the decades Netflix and HBO both trend towards longer runtimes while Hulu is trending towards shorter runtimes.  </a:t>
          </a:r>
        </a:p>
      </dgm:t>
    </dgm:pt>
    <dgm:pt modelId="{2ADBEEBB-D765-44C5-9755-0243B96AD1DF}" type="parTrans" cxnId="{553C17BF-592E-4068-A7A1-2A1147F3B555}">
      <dgm:prSet/>
      <dgm:spPr/>
      <dgm:t>
        <a:bodyPr/>
        <a:lstStyle/>
        <a:p>
          <a:endParaRPr lang="en-US"/>
        </a:p>
      </dgm:t>
    </dgm:pt>
    <dgm:pt modelId="{97E2F1DA-E94C-4548-AA4C-D160266C94C9}" type="sibTrans" cxnId="{553C17BF-592E-4068-A7A1-2A1147F3B555}">
      <dgm:prSet/>
      <dgm:spPr/>
      <dgm:t>
        <a:bodyPr/>
        <a:lstStyle/>
        <a:p>
          <a:endParaRPr lang="en-US"/>
        </a:p>
      </dgm:t>
    </dgm:pt>
    <dgm:pt modelId="{D0A75E34-2510-4C01-A1D2-2E21EFF35F65}" type="pres">
      <dgm:prSet presAssocID="{5632E0BB-E6B9-4E05-A564-D54792BC145B}" presName="linear" presStyleCnt="0">
        <dgm:presLayoutVars>
          <dgm:animLvl val="lvl"/>
          <dgm:resizeHandles val="exact"/>
        </dgm:presLayoutVars>
      </dgm:prSet>
      <dgm:spPr/>
    </dgm:pt>
    <dgm:pt modelId="{27FBD23D-F40D-49F2-B03D-90DBC6A83BF7}" type="pres">
      <dgm:prSet presAssocID="{25B7BFF7-0969-41E0-B9E9-BE62D22C407B}" presName="parentText" presStyleLbl="node1" presStyleIdx="0" presStyleCnt="3">
        <dgm:presLayoutVars>
          <dgm:chMax val="0"/>
          <dgm:bulletEnabled val="1"/>
        </dgm:presLayoutVars>
      </dgm:prSet>
      <dgm:spPr/>
    </dgm:pt>
    <dgm:pt modelId="{782F6356-AF13-43FE-82A1-440A88CD5F87}" type="pres">
      <dgm:prSet presAssocID="{8E44C7FC-318A-4DDA-BECD-AA4FD3DE2128}" presName="spacer" presStyleCnt="0"/>
      <dgm:spPr/>
    </dgm:pt>
    <dgm:pt modelId="{BFA5AE2D-368C-4D82-ACA7-850F3748B01C}" type="pres">
      <dgm:prSet presAssocID="{2E4F2E19-9B79-4D1C-976E-9E3797E06F24}" presName="parentText" presStyleLbl="node1" presStyleIdx="1" presStyleCnt="3">
        <dgm:presLayoutVars>
          <dgm:chMax val="0"/>
          <dgm:bulletEnabled val="1"/>
        </dgm:presLayoutVars>
      </dgm:prSet>
      <dgm:spPr/>
    </dgm:pt>
    <dgm:pt modelId="{86C6AC80-F1CD-4CFF-BAB6-6FDD4531ACA9}" type="pres">
      <dgm:prSet presAssocID="{BF77D9E6-C88F-418D-8EF8-DD1B8781E66C}" presName="spacer" presStyleCnt="0"/>
      <dgm:spPr/>
    </dgm:pt>
    <dgm:pt modelId="{41C3D326-F52A-45C6-9AD4-BFD010DA6EB4}" type="pres">
      <dgm:prSet presAssocID="{1FE07A5B-49D4-428E-94DD-616AC1F66B79}" presName="parentText" presStyleLbl="node1" presStyleIdx="2" presStyleCnt="3">
        <dgm:presLayoutVars>
          <dgm:chMax val="0"/>
          <dgm:bulletEnabled val="1"/>
        </dgm:presLayoutVars>
      </dgm:prSet>
      <dgm:spPr/>
    </dgm:pt>
  </dgm:ptLst>
  <dgm:cxnLst>
    <dgm:cxn modelId="{51EFB903-DFB3-4F91-9BF9-487DD0D83506}" type="presOf" srcId="{2E4F2E19-9B79-4D1C-976E-9E3797E06F24}" destId="{BFA5AE2D-368C-4D82-ACA7-850F3748B01C}" srcOrd="0" destOrd="0" presId="urn:microsoft.com/office/officeart/2005/8/layout/vList2"/>
    <dgm:cxn modelId="{576CF61D-066B-4B74-B198-69849EF45CC2}" srcId="{5632E0BB-E6B9-4E05-A564-D54792BC145B}" destId="{2E4F2E19-9B79-4D1C-976E-9E3797E06F24}" srcOrd="1" destOrd="0" parTransId="{F76FFBAB-948B-4A83-91AE-7B13BBA4737E}" sibTransId="{BF77D9E6-C88F-418D-8EF8-DD1B8781E66C}"/>
    <dgm:cxn modelId="{BEA0DC29-FB95-479D-AC91-DC86E08950A7}" type="presOf" srcId="{1FE07A5B-49D4-428E-94DD-616AC1F66B79}" destId="{41C3D326-F52A-45C6-9AD4-BFD010DA6EB4}" srcOrd="0" destOrd="0" presId="urn:microsoft.com/office/officeart/2005/8/layout/vList2"/>
    <dgm:cxn modelId="{8A19479E-1A21-4073-AA11-21C59695A447}" type="presOf" srcId="{25B7BFF7-0969-41E0-B9E9-BE62D22C407B}" destId="{27FBD23D-F40D-49F2-B03D-90DBC6A83BF7}" srcOrd="0" destOrd="0" presId="urn:microsoft.com/office/officeart/2005/8/layout/vList2"/>
    <dgm:cxn modelId="{553C17BF-592E-4068-A7A1-2A1147F3B555}" srcId="{5632E0BB-E6B9-4E05-A564-D54792BC145B}" destId="{1FE07A5B-49D4-428E-94DD-616AC1F66B79}" srcOrd="2" destOrd="0" parTransId="{2ADBEEBB-D765-44C5-9755-0243B96AD1DF}" sibTransId="{97E2F1DA-E94C-4548-AA4C-D160266C94C9}"/>
    <dgm:cxn modelId="{E6A63DF0-20AE-4959-A732-4D7E6910291E}" type="presOf" srcId="{5632E0BB-E6B9-4E05-A564-D54792BC145B}" destId="{D0A75E34-2510-4C01-A1D2-2E21EFF35F65}" srcOrd="0" destOrd="0" presId="urn:microsoft.com/office/officeart/2005/8/layout/vList2"/>
    <dgm:cxn modelId="{3C575BFE-DC79-40F2-966A-85EE3B3C7995}" srcId="{5632E0BB-E6B9-4E05-A564-D54792BC145B}" destId="{25B7BFF7-0969-41E0-B9E9-BE62D22C407B}" srcOrd="0" destOrd="0" parTransId="{0F01E800-9A14-47D0-8122-BC4D99AF005C}" sibTransId="{8E44C7FC-318A-4DDA-BECD-AA4FD3DE2128}"/>
    <dgm:cxn modelId="{026CAFCE-4923-43A6-B8C3-F6884260C7BC}" type="presParOf" srcId="{D0A75E34-2510-4C01-A1D2-2E21EFF35F65}" destId="{27FBD23D-F40D-49F2-B03D-90DBC6A83BF7}" srcOrd="0" destOrd="0" presId="urn:microsoft.com/office/officeart/2005/8/layout/vList2"/>
    <dgm:cxn modelId="{63389A8B-93D8-49CF-ADFE-17170156890E}" type="presParOf" srcId="{D0A75E34-2510-4C01-A1D2-2E21EFF35F65}" destId="{782F6356-AF13-43FE-82A1-440A88CD5F87}" srcOrd="1" destOrd="0" presId="urn:microsoft.com/office/officeart/2005/8/layout/vList2"/>
    <dgm:cxn modelId="{817AF243-0CF1-4704-8E9C-07F3AA2F25F9}" type="presParOf" srcId="{D0A75E34-2510-4C01-A1D2-2E21EFF35F65}" destId="{BFA5AE2D-368C-4D82-ACA7-850F3748B01C}" srcOrd="2" destOrd="0" presId="urn:microsoft.com/office/officeart/2005/8/layout/vList2"/>
    <dgm:cxn modelId="{1F674671-792F-451F-B0C2-AB39EDC415E7}" type="presParOf" srcId="{D0A75E34-2510-4C01-A1D2-2E21EFF35F65}" destId="{86C6AC80-F1CD-4CFF-BAB6-6FDD4531ACA9}" srcOrd="3" destOrd="0" presId="urn:microsoft.com/office/officeart/2005/8/layout/vList2"/>
    <dgm:cxn modelId="{8B1AF36E-DEDD-48BF-AC03-7B9BAF451450}" type="presParOf" srcId="{D0A75E34-2510-4C01-A1D2-2E21EFF35F65}" destId="{41C3D326-F52A-45C6-9AD4-BFD010DA6EB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A2574E-2966-46D4-8CD7-B5E9FE36D830}"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A6404A47-B06D-49B5-8D9E-BE83717E6634}">
      <dgm:prSet/>
      <dgm:spPr/>
      <dgm:t>
        <a:bodyPr/>
        <a:lstStyle/>
        <a:p>
          <a:r>
            <a:rPr lang="en-US" b="0" i="0" dirty="0"/>
            <a:t>Netflix generated $24.9 billion revenue in 2021, a 23.8% increase year-on-year</a:t>
          </a:r>
          <a:endParaRPr lang="en-US" dirty="0"/>
        </a:p>
      </dgm:t>
    </dgm:pt>
    <dgm:pt modelId="{486492BB-B876-48F7-B99C-1CA8B1FA855E}" type="parTrans" cxnId="{1D52E4D0-20B6-4A83-A825-1F91A12B5658}">
      <dgm:prSet/>
      <dgm:spPr/>
      <dgm:t>
        <a:bodyPr/>
        <a:lstStyle/>
        <a:p>
          <a:endParaRPr lang="en-US"/>
        </a:p>
      </dgm:t>
    </dgm:pt>
    <dgm:pt modelId="{9EFB5D7D-C62B-4D82-B99F-10A8DAD9E8D0}" type="sibTrans" cxnId="{1D52E4D0-20B6-4A83-A825-1F91A12B5658}">
      <dgm:prSet/>
      <dgm:spPr/>
      <dgm:t>
        <a:bodyPr/>
        <a:lstStyle/>
        <a:p>
          <a:endParaRPr lang="en-US"/>
        </a:p>
      </dgm:t>
    </dgm:pt>
    <dgm:pt modelId="{59F25AC1-C5C0-4F60-B547-0806D378707B}">
      <dgm:prSet/>
      <dgm:spPr/>
      <dgm:t>
        <a:bodyPr/>
        <a:lstStyle/>
        <a:p>
          <a:r>
            <a:rPr lang="en-US" b="0" i="0"/>
            <a:t>$12.97 billion of Netflix’s revenue was generated in North America, its largest market</a:t>
          </a:r>
          <a:endParaRPr lang="en-US"/>
        </a:p>
      </dgm:t>
    </dgm:pt>
    <dgm:pt modelId="{7E110BB1-B083-45B6-8BD4-ECFF5E03012A}" type="parTrans" cxnId="{ABD723F8-F515-4614-9E32-78064F3022E1}">
      <dgm:prSet/>
      <dgm:spPr/>
      <dgm:t>
        <a:bodyPr/>
        <a:lstStyle/>
        <a:p>
          <a:endParaRPr lang="en-US"/>
        </a:p>
      </dgm:t>
    </dgm:pt>
    <dgm:pt modelId="{F8CDFE25-66C3-4827-9F17-FD1A0B2F811E}" type="sibTrans" cxnId="{ABD723F8-F515-4614-9E32-78064F3022E1}">
      <dgm:prSet/>
      <dgm:spPr/>
      <dgm:t>
        <a:bodyPr/>
        <a:lstStyle/>
        <a:p>
          <a:endParaRPr lang="en-US"/>
        </a:p>
      </dgm:t>
    </dgm:pt>
    <dgm:pt modelId="{B874BC26-088F-40FB-905E-C268306B0995}">
      <dgm:prSet/>
      <dgm:spPr/>
      <dgm:t>
        <a:bodyPr/>
        <a:lstStyle/>
        <a:p>
          <a:r>
            <a:rPr lang="en-US" b="0" i="0"/>
            <a:t>Netflix had an operating profit of $5.1 billion in 2021, an 85% increase year-on-year</a:t>
          </a:r>
          <a:endParaRPr lang="en-US"/>
        </a:p>
      </dgm:t>
    </dgm:pt>
    <dgm:pt modelId="{7CB4C237-9D74-4938-BE44-6997DD847A33}" type="parTrans" cxnId="{6B79A030-B497-4681-BE0C-79A58878A2D7}">
      <dgm:prSet/>
      <dgm:spPr/>
      <dgm:t>
        <a:bodyPr/>
        <a:lstStyle/>
        <a:p>
          <a:endParaRPr lang="en-US"/>
        </a:p>
      </dgm:t>
    </dgm:pt>
    <dgm:pt modelId="{C259F375-28E6-412E-B2CF-062E57C17E49}" type="sibTrans" cxnId="{6B79A030-B497-4681-BE0C-79A58878A2D7}">
      <dgm:prSet/>
      <dgm:spPr/>
      <dgm:t>
        <a:bodyPr/>
        <a:lstStyle/>
        <a:p>
          <a:endParaRPr lang="en-US"/>
        </a:p>
      </dgm:t>
    </dgm:pt>
    <dgm:pt modelId="{2B9D088F-30BF-4652-89BE-CEC28221713B}">
      <dgm:prSet/>
      <dgm:spPr/>
      <dgm:t>
        <a:bodyPr/>
        <a:lstStyle/>
        <a:p>
          <a:r>
            <a:rPr lang="en-US" b="0" i="0"/>
            <a:t>In 2022, Netflix had 222 million subscribers worldwide</a:t>
          </a:r>
          <a:endParaRPr lang="en-US"/>
        </a:p>
      </dgm:t>
    </dgm:pt>
    <dgm:pt modelId="{D9148059-9385-4BF4-908D-8BBFD130D0A5}" type="parTrans" cxnId="{8C76B799-0A86-41F8-B846-2B1E0445B8BC}">
      <dgm:prSet/>
      <dgm:spPr/>
      <dgm:t>
        <a:bodyPr/>
        <a:lstStyle/>
        <a:p>
          <a:endParaRPr lang="en-US"/>
        </a:p>
      </dgm:t>
    </dgm:pt>
    <dgm:pt modelId="{54ABEDCE-2BAE-45B5-BA3D-B4E7F3F71C26}" type="sibTrans" cxnId="{8C76B799-0A86-41F8-B846-2B1E0445B8BC}">
      <dgm:prSet/>
      <dgm:spPr/>
      <dgm:t>
        <a:bodyPr/>
        <a:lstStyle/>
        <a:p>
          <a:endParaRPr lang="en-US"/>
        </a:p>
      </dgm:t>
    </dgm:pt>
    <dgm:pt modelId="{70ABB6A4-9BE9-4F4E-96D8-DE2276DC1013}" type="pres">
      <dgm:prSet presAssocID="{74A2574E-2966-46D4-8CD7-B5E9FE36D830}" presName="vert0" presStyleCnt="0">
        <dgm:presLayoutVars>
          <dgm:dir/>
          <dgm:animOne val="branch"/>
          <dgm:animLvl val="lvl"/>
        </dgm:presLayoutVars>
      </dgm:prSet>
      <dgm:spPr/>
    </dgm:pt>
    <dgm:pt modelId="{19F18AA9-CB4E-422B-9413-7D201AC2594F}" type="pres">
      <dgm:prSet presAssocID="{A6404A47-B06D-49B5-8D9E-BE83717E6634}" presName="thickLine" presStyleLbl="alignNode1" presStyleIdx="0" presStyleCnt="4"/>
      <dgm:spPr/>
    </dgm:pt>
    <dgm:pt modelId="{BA00476C-10AB-440F-83A7-F6A31A9760B5}" type="pres">
      <dgm:prSet presAssocID="{A6404A47-B06D-49B5-8D9E-BE83717E6634}" presName="horz1" presStyleCnt="0"/>
      <dgm:spPr/>
    </dgm:pt>
    <dgm:pt modelId="{EBEB46ED-7F73-4856-98A3-22AE2B72B90E}" type="pres">
      <dgm:prSet presAssocID="{A6404A47-B06D-49B5-8D9E-BE83717E6634}" presName="tx1" presStyleLbl="revTx" presStyleIdx="0" presStyleCnt="4"/>
      <dgm:spPr/>
    </dgm:pt>
    <dgm:pt modelId="{CE2B49F0-779B-4B43-8FBD-713022219583}" type="pres">
      <dgm:prSet presAssocID="{A6404A47-B06D-49B5-8D9E-BE83717E6634}" presName="vert1" presStyleCnt="0"/>
      <dgm:spPr/>
    </dgm:pt>
    <dgm:pt modelId="{4DCCCD7E-184C-4472-B4AF-714A394D2B82}" type="pres">
      <dgm:prSet presAssocID="{59F25AC1-C5C0-4F60-B547-0806D378707B}" presName="thickLine" presStyleLbl="alignNode1" presStyleIdx="1" presStyleCnt="4"/>
      <dgm:spPr/>
    </dgm:pt>
    <dgm:pt modelId="{F092DF0F-AAB3-4D04-8795-9A65359EDC3C}" type="pres">
      <dgm:prSet presAssocID="{59F25AC1-C5C0-4F60-B547-0806D378707B}" presName="horz1" presStyleCnt="0"/>
      <dgm:spPr/>
    </dgm:pt>
    <dgm:pt modelId="{891D41D0-4CBE-4263-9F44-228705B5CCF6}" type="pres">
      <dgm:prSet presAssocID="{59F25AC1-C5C0-4F60-B547-0806D378707B}" presName="tx1" presStyleLbl="revTx" presStyleIdx="1" presStyleCnt="4"/>
      <dgm:spPr/>
    </dgm:pt>
    <dgm:pt modelId="{3B3849C6-D316-4752-BED1-2A7130369E97}" type="pres">
      <dgm:prSet presAssocID="{59F25AC1-C5C0-4F60-B547-0806D378707B}" presName="vert1" presStyleCnt="0"/>
      <dgm:spPr/>
    </dgm:pt>
    <dgm:pt modelId="{3D57626C-FD27-4AAA-A8C0-C21FDF67E65D}" type="pres">
      <dgm:prSet presAssocID="{B874BC26-088F-40FB-905E-C268306B0995}" presName="thickLine" presStyleLbl="alignNode1" presStyleIdx="2" presStyleCnt="4"/>
      <dgm:spPr/>
    </dgm:pt>
    <dgm:pt modelId="{5CD24C27-65B0-401F-A1CE-5D60F7B16396}" type="pres">
      <dgm:prSet presAssocID="{B874BC26-088F-40FB-905E-C268306B0995}" presName="horz1" presStyleCnt="0"/>
      <dgm:spPr/>
    </dgm:pt>
    <dgm:pt modelId="{80C5ED28-B037-4487-948B-4FF0D66CD119}" type="pres">
      <dgm:prSet presAssocID="{B874BC26-088F-40FB-905E-C268306B0995}" presName="tx1" presStyleLbl="revTx" presStyleIdx="2" presStyleCnt="4"/>
      <dgm:spPr/>
    </dgm:pt>
    <dgm:pt modelId="{F10CDC9A-73BC-4DC3-9636-2E762CE3954F}" type="pres">
      <dgm:prSet presAssocID="{B874BC26-088F-40FB-905E-C268306B0995}" presName="vert1" presStyleCnt="0"/>
      <dgm:spPr/>
    </dgm:pt>
    <dgm:pt modelId="{56067D15-2F35-4F85-BA28-678DF1C42E2E}" type="pres">
      <dgm:prSet presAssocID="{2B9D088F-30BF-4652-89BE-CEC28221713B}" presName="thickLine" presStyleLbl="alignNode1" presStyleIdx="3" presStyleCnt="4"/>
      <dgm:spPr/>
    </dgm:pt>
    <dgm:pt modelId="{2261C443-C2E1-4F10-9C51-88436C6BF338}" type="pres">
      <dgm:prSet presAssocID="{2B9D088F-30BF-4652-89BE-CEC28221713B}" presName="horz1" presStyleCnt="0"/>
      <dgm:spPr/>
    </dgm:pt>
    <dgm:pt modelId="{216AB804-279B-401E-9AA8-EDFBDC92A3EC}" type="pres">
      <dgm:prSet presAssocID="{2B9D088F-30BF-4652-89BE-CEC28221713B}" presName="tx1" presStyleLbl="revTx" presStyleIdx="3" presStyleCnt="4"/>
      <dgm:spPr/>
    </dgm:pt>
    <dgm:pt modelId="{E7A0F962-A6AC-40F6-A219-C8B68E6BE3F7}" type="pres">
      <dgm:prSet presAssocID="{2B9D088F-30BF-4652-89BE-CEC28221713B}" presName="vert1" presStyleCnt="0"/>
      <dgm:spPr/>
    </dgm:pt>
  </dgm:ptLst>
  <dgm:cxnLst>
    <dgm:cxn modelId="{3DDDEF02-84F1-4B94-AB80-B1CA167243C6}" type="presOf" srcId="{74A2574E-2966-46D4-8CD7-B5E9FE36D830}" destId="{70ABB6A4-9BE9-4F4E-96D8-DE2276DC1013}" srcOrd="0" destOrd="0" presId="urn:microsoft.com/office/officeart/2008/layout/LinedList"/>
    <dgm:cxn modelId="{6B79A030-B497-4681-BE0C-79A58878A2D7}" srcId="{74A2574E-2966-46D4-8CD7-B5E9FE36D830}" destId="{B874BC26-088F-40FB-905E-C268306B0995}" srcOrd="2" destOrd="0" parTransId="{7CB4C237-9D74-4938-BE44-6997DD847A33}" sibTransId="{C259F375-28E6-412E-B2CF-062E57C17E49}"/>
    <dgm:cxn modelId="{E2A5AE65-12DF-434E-BBF3-2108746DEF3C}" type="presOf" srcId="{B874BC26-088F-40FB-905E-C268306B0995}" destId="{80C5ED28-B037-4487-948B-4FF0D66CD119}" srcOrd="0" destOrd="0" presId="urn:microsoft.com/office/officeart/2008/layout/LinedList"/>
    <dgm:cxn modelId="{D762C976-74CA-4E52-BA42-113F1DBA681C}" type="presOf" srcId="{2B9D088F-30BF-4652-89BE-CEC28221713B}" destId="{216AB804-279B-401E-9AA8-EDFBDC92A3EC}" srcOrd="0" destOrd="0" presId="urn:microsoft.com/office/officeart/2008/layout/LinedList"/>
    <dgm:cxn modelId="{8C76B799-0A86-41F8-B846-2B1E0445B8BC}" srcId="{74A2574E-2966-46D4-8CD7-B5E9FE36D830}" destId="{2B9D088F-30BF-4652-89BE-CEC28221713B}" srcOrd="3" destOrd="0" parTransId="{D9148059-9385-4BF4-908D-8BBFD130D0A5}" sibTransId="{54ABEDCE-2BAE-45B5-BA3D-B4E7F3F71C26}"/>
    <dgm:cxn modelId="{BD1BFCAE-72BE-4036-9E5E-EE836389AF98}" type="presOf" srcId="{59F25AC1-C5C0-4F60-B547-0806D378707B}" destId="{891D41D0-4CBE-4263-9F44-228705B5CCF6}" srcOrd="0" destOrd="0" presId="urn:microsoft.com/office/officeart/2008/layout/LinedList"/>
    <dgm:cxn modelId="{1D52E4D0-20B6-4A83-A825-1F91A12B5658}" srcId="{74A2574E-2966-46D4-8CD7-B5E9FE36D830}" destId="{A6404A47-B06D-49B5-8D9E-BE83717E6634}" srcOrd="0" destOrd="0" parTransId="{486492BB-B876-48F7-B99C-1CA8B1FA855E}" sibTransId="{9EFB5D7D-C62B-4D82-B99F-10A8DAD9E8D0}"/>
    <dgm:cxn modelId="{447751DA-1A76-4E79-A203-350A28FE1418}" type="presOf" srcId="{A6404A47-B06D-49B5-8D9E-BE83717E6634}" destId="{EBEB46ED-7F73-4856-98A3-22AE2B72B90E}" srcOrd="0" destOrd="0" presId="urn:microsoft.com/office/officeart/2008/layout/LinedList"/>
    <dgm:cxn modelId="{ABD723F8-F515-4614-9E32-78064F3022E1}" srcId="{74A2574E-2966-46D4-8CD7-B5E9FE36D830}" destId="{59F25AC1-C5C0-4F60-B547-0806D378707B}" srcOrd="1" destOrd="0" parTransId="{7E110BB1-B083-45B6-8BD4-ECFF5E03012A}" sibTransId="{F8CDFE25-66C3-4827-9F17-FD1A0B2F811E}"/>
    <dgm:cxn modelId="{DCD91272-18D4-4C80-841F-2FDCB31ED83A}" type="presParOf" srcId="{70ABB6A4-9BE9-4F4E-96D8-DE2276DC1013}" destId="{19F18AA9-CB4E-422B-9413-7D201AC2594F}" srcOrd="0" destOrd="0" presId="urn:microsoft.com/office/officeart/2008/layout/LinedList"/>
    <dgm:cxn modelId="{00CAB3E2-C0DD-4C58-BEC0-D43045CED07F}" type="presParOf" srcId="{70ABB6A4-9BE9-4F4E-96D8-DE2276DC1013}" destId="{BA00476C-10AB-440F-83A7-F6A31A9760B5}" srcOrd="1" destOrd="0" presId="urn:microsoft.com/office/officeart/2008/layout/LinedList"/>
    <dgm:cxn modelId="{67E7DAD3-8B07-4112-A53F-AD57724451BD}" type="presParOf" srcId="{BA00476C-10AB-440F-83A7-F6A31A9760B5}" destId="{EBEB46ED-7F73-4856-98A3-22AE2B72B90E}" srcOrd="0" destOrd="0" presId="urn:microsoft.com/office/officeart/2008/layout/LinedList"/>
    <dgm:cxn modelId="{AB8529FC-30E8-448D-909C-0DD4A1EAE6C0}" type="presParOf" srcId="{BA00476C-10AB-440F-83A7-F6A31A9760B5}" destId="{CE2B49F0-779B-4B43-8FBD-713022219583}" srcOrd="1" destOrd="0" presId="urn:microsoft.com/office/officeart/2008/layout/LinedList"/>
    <dgm:cxn modelId="{16D77940-E7C3-4FB0-86E5-F8B27EB9E2A5}" type="presParOf" srcId="{70ABB6A4-9BE9-4F4E-96D8-DE2276DC1013}" destId="{4DCCCD7E-184C-4472-B4AF-714A394D2B82}" srcOrd="2" destOrd="0" presId="urn:microsoft.com/office/officeart/2008/layout/LinedList"/>
    <dgm:cxn modelId="{DB3F3323-50A4-43E1-B47B-053F0BA159AB}" type="presParOf" srcId="{70ABB6A4-9BE9-4F4E-96D8-DE2276DC1013}" destId="{F092DF0F-AAB3-4D04-8795-9A65359EDC3C}" srcOrd="3" destOrd="0" presId="urn:microsoft.com/office/officeart/2008/layout/LinedList"/>
    <dgm:cxn modelId="{EDA893F2-2E9E-4F92-BE47-8594E56E6AA0}" type="presParOf" srcId="{F092DF0F-AAB3-4D04-8795-9A65359EDC3C}" destId="{891D41D0-4CBE-4263-9F44-228705B5CCF6}" srcOrd="0" destOrd="0" presId="urn:microsoft.com/office/officeart/2008/layout/LinedList"/>
    <dgm:cxn modelId="{C3DCD68A-BE54-4A02-BF32-9D96009E56F5}" type="presParOf" srcId="{F092DF0F-AAB3-4D04-8795-9A65359EDC3C}" destId="{3B3849C6-D316-4752-BED1-2A7130369E97}" srcOrd="1" destOrd="0" presId="urn:microsoft.com/office/officeart/2008/layout/LinedList"/>
    <dgm:cxn modelId="{E3156FDB-67A2-45AA-B381-29B3E183DC62}" type="presParOf" srcId="{70ABB6A4-9BE9-4F4E-96D8-DE2276DC1013}" destId="{3D57626C-FD27-4AAA-A8C0-C21FDF67E65D}" srcOrd="4" destOrd="0" presId="urn:microsoft.com/office/officeart/2008/layout/LinedList"/>
    <dgm:cxn modelId="{898A4745-3D51-4657-9163-1019281D6AE6}" type="presParOf" srcId="{70ABB6A4-9BE9-4F4E-96D8-DE2276DC1013}" destId="{5CD24C27-65B0-401F-A1CE-5D60F7B16396}" srcOrd="5" destOrd="0" presId="urn:microsoft.com/office/officeart/2008/layout/LinedList"/>
    <dgm:cxn modelId="{32417BEF-7E51-4ACF-9E2B-389B2396A209}" type="presParOf" srcId="{5CD24C27-65B0-401F-A1CE-5D60F7B16396}" destId="{80C5ED28-B037-4487-948B-4FF0D66CD119}" srcOrd="0" destOrd="0" presId="urn:microsoft.com/office/officeart/2008/layout/LinedList"/>
    <dgm:cxn modelId="{23D9C63C-F6D6-4848-AAF9-FAE64292A897}" type="presParOf" srcId="{5CD24C27-65B0-401F-A1CE-5D60F7B16396}" destId="{F10CDC9A-73BC-4DC3-9636-2E762CE3954F}" srcOrd="1" destOrd="0" presId="urn:microsoft.com/office/officeart/2008/layout/LinedList"/>
    <dgm:cxn modelId="{638D4316-DB95-43B0-BDC2-DDC08B08D91C}" type="presParOf" srcId="{70ABB6A4-9BE9-4F4E-96D8-DE2276DC1013}" destId="{56067D15-2F35-4F85-BA28-678DF1C42E2E}" srcOrd="6" destOrd="0" presId="urn:microsoft.com/office/officeart/2008/layout/LinedList"/>
    <dgm:cxn modelId="{7FFA9229-5489-4BD1-BAE2-0A5E8284EF60}" type="presParOf" srcId="{70ABB6A4-9BE9-4F4E-96D8-DE2276DC1013}" destId="{2261C443-C2E1-4F10-9C51-88436C6BF338}" srcOrd="7" destOrd="0" presId="urn:microsoft.com/office/officeart/2008/layout/LinedList"/>
    <dgm:cxn modelId="{B91519AC-DDD6-4C56-ADE8-9868C2C45214}" type="presParOf" srcId="{2261C443-C2E1-4F10-9C51-88436C6BF338}" destId="{216AB804-279B-401E-9AA8-EDFBDC92A3EC}" srcOrd="0" destOrd="0" presId="urn:microsoft.com/office/officeart/2008/layout/LinedList"/>
    <dgm:cxn modelId="{3B6191F0-E399-46D5-9180-E62958D7B817}" type="presParOf" srcId="{2261C443-C2E1-4F10-9C51-88436C6BF338}" destId="{E7A0F962-A6AC-40F6-A219-C8B68E6BE3F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a:t>title: The name of the title.</a:t>
          </a:r>
          <a:endParaRPr lang="en-US"/>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a:t>show_type: TV show or movie.</a:t>
          </a:r>
          <a:endParaRPr lang="en-US"/>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BCD57760-2C0B-4F06-9A18-C4FAB1F53936}" type="presOf" srcId="{6781A258-7983-4FC1-A3C3-F43B4598CF97}" destId="{D07786D9-FA0D-4C2E-84E3-1ACC28A331F0}" srcOrd="0" destOrd="0" presId="urn:microsoft.com/office/officeart/2005/8/layout/default"/>
    <dgm:cxn modelId="{E5FFE244-9F6A-4ED4-BE79-DBAF9F734C8A}" type="presOf" srcId="{C7A8D223-D6E6-4860-9E3E-0B7B9AFD530A}" destId="{E8DC457F-2BB7-46E8-9998-B96FB95C9211}"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60710848-32C2-4E50-86FF-458C9A0B687D}" srcId="{5D911B19-A129-4F9F-8300-649C32C88EA6}" destId="{272DF1DC-3B5B-4803-BDA2-1833AE372FB8}" srcOrd="6" destOrd="0" parTransId="{F0F582FC-E431-484E-804B-4E5806E80AFC}" sibTransId="{D71C2C70-7E25-4704-84BB-05ECBEFDFB23}"/>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2F02FF57-06B3-4B01-AC86-B7CCA81F6DC2}" srcId="{5D911B19-A129-4F9F-8300-649C32C88EA6}" destId="{1926B314-499A-4ACC-9FC3-EA9A823AB88D}" srcOrd="11" destOrd="0" parTransId="{9889C56F-C09F-4880-9CE2-0A91C0B3EE92}" sibTransId="{93D0E9A6-7A8D-47C3-A402-376765EDD848}"/>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2E829A-8397-4356-BAC8-35EA16D51089}"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A56F13C2-5B10-4B45-9D97-26BF6C4E85A9}">
      <dgm:prSet/>
      <dgm:spPr/>
      <dgm:t>
        <a:bodyPr/>
        <a:lstStyle/>
        <a:p>
          <a:pPr>
            <a:lnSpc>
              <a:spcPct val="100000"/>
            </a:lnSpc>
          </a:pPr>
          <a:r>
            <a:rPr lang="en-US" b="0" i="0" dirty="0"/>
            <a:t>The team uploaded the data set into an R notebook. They wanted to find out how many rows (5,850), and columns (15). They also examined the column types (char, int, etc.). </a:t>
          </a:r>
          <a:endParaRPr lang="en-US" dirty="0"/>
        </a:p>
      </dgm:t>
    </dgm:pt>
    <dgm:pt modelId="{E2C16E39-12B9-44C0-B9FD-7C5CACF4E414}" type="parTrans" cxnId="{24F50EBF-E30D-4AD0-BE11-E537C260A12C}">
      <dgm:prSet/>
      <dgm:spPr/>
      <dgm:t>
        <a:bodyPr/>
        <a:lstStyle/>
        <a:p>
          <a:endParaRPr lang="en-US"/>
        </a:p>
      </dgm:t>
    </dgm:pt>
    <dgm:pt modelId="{B8B5CBA6-97D2-4951-8335-EDA70BFAEF31}" type="sibTrans" cxnId="{24F50EBF-E30D-4AD0-BE11-E537C260A12C}">
      <dgm:prSet/>
      <dgm:spPr/>
      <dgm:t>
        <a:bodyPr/>
        <a:lstStyle/>
        <a:p>
          <a:endParaRPr lang="en-US"/>
        </a:p>
      </dgm:t>
    </dgm:pt>
    <dgm:pt modelId="{75E1AE10-1AEF-416A-9E8C-F53F19059781}">
      <dgm:prSet/>
      <dgm:spPr/>
      <dgm:t>
        <a:bodyPr/>
        <a:lstStyle/>
        <a:p>
          <a:pPr>
            <a:lnSpc>
              <a:spcPct val="100000"/>
            </a:lnSpc>
          </a:pPr>
          <a:r>
            <a:rPr lang="en-US" b="0" i="0" dirty="0"/>
            <a:t>Next, the team opened a Python notebook and continued to explore the data, looking at how many null values were present, the data types, etc. They created a correlation matrix to be able to have a cursory perusal of any correlations between factors. </a:t>
          </a:r>
          <a:endParaRPr lang="en-US" dirty="0"/>
        </a:p>
      </dgm:t>
    </dgm:pt>
    <dgm:pt modelId="{4AA77E7E-EC6B-4C81-BB5B-29CB34B07292}" type="parTrans" cxnId="{B64D7E0F-20F0-4381-ACF7-27BF683B81F8}">
      <dgm:prSet/>
      <dgm:spPr/>
      <dgm:t>
        <a:bodyPr/>
        <a:lstStyle/>
        <a:p>
          <a:endParaRPr lang="en-US"/>
        </a:p>
      </dgm:t>
    </dgm:pt>
    <dgm:pt modelId="{2CBEB5CD-0609-479B-94A1-330A207AF66E}" type="sibTrans" cxnId="{B64D7E0F-20F0-4381-ACF7-27BF683B81F8}">
      <dgm:prSet/>
      <dgm:spPr/>
      <dgm:t>
        <a:bodyPr/>
        <a:lstStyle/>
        <a:p>
          <a:endParaRPr lang="en-US"/>
        </a:p>
      </dgm:t>
    </dgm:pt>
    <dgm:pt modelId="{905B79C6-D14C-42D8-B647-F733CBDD8BB6}" type="pres">
      <dgm:prSet presAssocID="{432E829A-8397-4356-BAC8-35EA16D51089}" presName="root" presStyleCnt="0">
        <dgm:presLayoutVars>
          <dgm:dir/>
          <dgm:resizeHandles val="exact"/>
        </dgm:presLayoutVars>
      </dgm:prSet>
      <dgm:spPr/>
    </dgm:pt>
    <dgm:pt modelId="{6F9FEA50-4C3F-4F20-A755-45EC34CF9AC2}" type="pres">
      <dgm:prSet presAssocID="{A56F13C2-5B10-4B45-9D97-26BF6C4E85A9}" presName="compNode" presStyleCnt="0"/>
      <dgm:spPr/>
    </dgm:pt>
    <dgm:pt modelId="{0733B524-C61C-4D5E-8490-8339D3B53A6B}" type="pres">
      <dgm:prSet presAssocID="{A56F13C2-5B10-4B45-9D97-26BF6C4E85A9}" presName="bgRect" presStyleLbl="bgShp" presStyleIdx="0" presStyleCnt="2"/>
      <dgm:spPr/>
    </dgm:pt>
    <dgm:pt modelId="{13C0F5FA-963F-4FC5-9101-0F96EA8D1E63}" type="pres">
      <dgm:prSet presAssocID="{A56F13C2-5B10-4B45-9D97-26BF6C4E85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C8BF88D4-FCC9-4457-8133-8CEC5C3BC896}" type="pres">
      <dgm:prSet presAssocID="{A56F13C2-5B10-4B45-9D97-26BF6C4E85A9}" presName="spaceRect" presStyleCnt="0"/>
      <dgm:spPr/>
    </dgm:pt>
    <dgm:pt modelId="{9C27EA93-6447-4C93-BCC2-FDE5B3DBF914}" type="pres">
      <dgm:prSet presAssocID="{A56F13C2-5B10-4B45-9D97-26BF6C4E85A9}" presName="parTx" presStyleLbl="revTx" presStyleIdx="0" presStyleCnt="2">
        <dgm:presLayoutVars>
          <dgm:chMax val="0"/>
          <dgm:chPref val="0"/>
        </dgm:presLayoutVars>
      </dgm:prSet>
      <dgm:spPr/>
    </dgm:pt>
    <dgm:pt modelId="{C5818B48-181E-4A3A-8274-4623F8B2BA34}" type="pres">
      <dgm:prSet presAssocID="{B8B5CBA6-97D2-4951-8335-EDA70BFAEF31}" presName="sibTrans" presStyleCnt="0"/>
      <dgm:spPr/>
    </dgm:pt>
    <dgm:pt modelId="{D93EC3F7-0B95-4E56-826F-327ACE968EAD}" type="pres">
      <dgm:prSet presAssocID="{75E1AE10-1AEF-416A-9E8C-F53F19059781}" presName="compNode" presStyleCnt="0"/>
      <dgm:spPr/>
    </dgm:pt>
    <dgm:pt modelId="{67FB1035-431A-414C-AA07-4C28C6927615}" type="pres">
      <dgm:prSet presAssocID="{75E1AE10-1AEF-416A-9E8C-F53F19059781}" presName="bgRect" presStyleLbl="bgShp" presStyleIdx="1" presStyleCnt="2"/>
      <dgm:spPr/>
    </dgm:pt>
    <dgm:pt modelId="{5D9B3311-5AA2-4B63-9845-E9914971625E}" type="pres">
      <dgm:prSet presAssocID="{75E1AE10-1AEF-416A-9E8C-F53F1905978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53EAB565-00FA-476F-A9E5-A9454117AAF5}" type="pres">
      <dgm:prSet presAssocID="{75E1AE10-1AEF-416A-9E8C-F53F19059781}" presName="spaceRect" presStyleCnt="0"/>
      <dgm:spPr/>
    </dgm:pt>
    <dgm:pt modelId="{AEF743F0-5276-426A-A157-311FF73794CA}" type="pres">
      <dgm:prSet presAssocID="{75E1AE10-1AEF-416A-9E8C-F53F19059781}" presName="parTx" presStyleLbl="revTx" presStyleIdx="1" presStyleCnt="2">
        <dgm:presLayoutVars>
          <dgm:chMax val="0"/>
          <dgm:chPref val="0"/>
        </dgm:presLayoutVars>
      </dgm:prSet>
      <dgm:spPr/>
    </dgm:pt>
  </dgm:ptLst>
  <dgm:cxnLst>
    <dgm:cxn modelId="{B64D7E0F-20F0-4381-ACF7-27BF683B81F8}" srcId="{432E829A-8397-4356-BAC8-35EA16D51089}" destId="{75E1AE10-1AEF-416A-9E8C-F53F19059781}" srcOrd="1" destOrd="0" parTransId="{4AA77E7E-EC6B-4C81-BB5B-29CB34B07292}" sibTransId="{2CBEB5CD-0609-479B-94A1-330A207AF66E}"/>
    <dgm:cxn modelId="{19CF092E-714D-438A-94F2-473ED162C3F5}" type="presOf" srcId="{432E829A-8397-4356-BAC8-35EA16D51089}" destId="{905B79C6-D14C-42D8-B647-F733CBDD8BB6}" srcOrd="0" destOrd="0" presId="urn:microsoft.com/office/officeart/2018/2/layout/IconVerticalSolidList"/>
    <dgm:cxn modelId="{E8B99260-FFA7-4941-8873-06C08BFAB155}" type="presOf" srcId="{75E1AE10-1AEF-416A-9E8C-F53F19059781}" destId="{AEF743F0-5276-426A-A157-311FF73794CA}" srcOrd="0" destOrd="0" presId="urn:microsoft.com/office/officeart/2018/2/layout/IconVerticalSolidList"/>
    <dgm:cxn modelId="{9786126D-99BC-441B-A22B-761A0A6BACA9}" type="presOf" srcId="{A56F13C2-5B10-4B45-9D97-26BF6C4E85A9}" destId="{9C27EA93-6447-4C93-BCC2-FDE5B3DBF914}" srcOrd="0" destOrd="0" presId="urn:microsoft.com/office/officeart/2018/2/layout/IconVerticalSolidList"/>
    <dgm:cxn modelId="{24F50EBF-E30D-4AD0-BE11-E537C260A12C}" srcId="{432E829A-8397-4356-BAC8-35EA16D51089}" destId="{A56F13C2-5B10-4B45-9D97-26BF6C4E85A9}" srcOrd="0" destOrd="0" parTransId="{E2C16E39-12B9-44C0-B9FD-7C5CACF4E414}" sibTransId="{B8B5CBA6-97D2-4951-8335-EDA70BFAEF31}"/>
    <dgm:cxn modelId="{5F926812-03B9-4A52-BAAB-A9413AE25D9E}" type="presParOf" srcId="{905B79C6-D14C-42D8-B647-F733CBDD8BB6}" destId="{6F9FEA50-4C3F-4F20-A755-45EC34CF9AC2}" srcOrd="0" destOrd="0" presId="urn:microsoft.com/office/officeart/2018/2/layout/IconVerticalSolidList"/>
    <dgm:cxn modelId="{4824FF22-87B2-47FA-8F76-E079E418AB0F}" type="presParOf" srcId="{6F9FEA50-4C3F-4F20-A755-45EC34CF9AC2}" destId="{0733B524-C61C-4D5E-8490-8339D3B53A6B}" srcOrd="0" destOrd="0" presId="urn:microsoft.com/office/officeart/2018/2/layout/IconVerticalSolidList"/>
    <dgm:cxn modelId="{F9D99620-7E4D-4A7E-8F83-591CBECF8040}" type="presParOf" srcId="{6F9FEA50-4C3F-4F20-A755-45EC34CF9AC2}" destId="{13C0F5FA-963F-4FC5-9101-0F96EA8D1E63}" srcOrd="1" destOrd="0" presId="urn:microsoft.com/office/officeart/2018/2/layout/IconVerticalSolidList"/>
    <dgm:cxn modelId="{A550B903-ABDC-4197-B8A7-3841875BB7E4}" type="presParOf" srcId="{6F9FEA50-4C3F-4F20-A755-45EC34CF9AC2}" destId="{C8BF88D4-FCC9-4457-8133-8CEC5C3BC896}" srcOrd="2" destOrd="0" presId="urn:microsoft.com/office/officeart/2018/2/layout/IconVerticalSolidList"/>
    <dgm:cxn modelId="{2F4E40D4-92D8-4497-9588-1932C50FBDC1}" type="presParOf" srcId="{6F9FEA50-4C3F-4F20-A755-45EC34CF9AC2}" destId="{9C27EA93-6447-4C93-BCC2-FDE5B3DBF914}" srcOrd="3" destOrd="0" presId="urn:microsoft.com/office/officeart/2018/2/layout/IconVerticalSolidList"/>
    <dgm:cxn modelId="{3AB8BDD5-37B8-4EC9-ACF9-907C2EF518EE}" type="presParOf" srcId="{905B79C6-D14C-42D8-B647-F733CBDD8BB6}" destId="{C5818B48-181E-4A3A-8274-4623F8B2BA34}" srcOrd="1" destOrd="0" presId="urn:microsoft.com/office/officeart/2018/2/layout/IconVerticalSolidList"/>
    <dgm:cxn modelId="{F806FFCE-44BF-4FBF-BB8A-D155FAA5F20B}" type="presParOf" srcId="{905B79C6-D14C-42D8-B647-F733CBDD8BB6}" destId="{D93EC3F7-0B95-4E56-826F-327ACE968EAD}" srcOrd="2" destOrd="0" presId="urn:microsoft.com/office/officeart/2018/2/layout/IconVerticalSolidList"/>
    <dgm:cxn modelId="{9CF8F8A8-D4D6-4492-8853-F0249423A1FF}" type="presParOf" srcId="{D93EC3F7-0B95-4E56-826F-327ACE968EAD}" destId="{67FB1035-431A-414C-AA07-4C28C6927615}" srcOrd="0" destOrd="0" presId="urn:microsoft.com/office/officeart/2018/2/layout/IconVerticalSolidList"/>
    <dgm:cxn modelId="{B4C92CBE-C0EC-4FA1-8E82-71D0AD047D96}" type="presParOf" srcId="{D93EC3F7-0B95-4E56-826F-327ACE968EAD}" destId="{5D9B3311-5AA2-4B63-9845-E9914971625E}" srcOrd="1" destOrd="0" presId="urn:microsoft.com/office/officeart/2018/2/layout/IconVerticalSolidList"/>
    <dgm:cxn modelId="{FC0F4D62-D6BC-4A2C-9DA9-20258CE8A713}" type="presParOf" srcId="{D93EC3F7-0B95-4E56-826F-327ACE968EAD}" destId="{53EAB565-00FA-476F-A9E5-A9454117AAF5}" srcOrd="2" destOrd="0" presId="urn:microsoft.com/office/officeart/2018/2/layout/IconVerticalSolidList"/>
    <dgm:cxn modelId="{B063B8E3-8E93-427D-81BD-DCECCE717A98}" type="presParOf" srcId="{D93EC3F7-0B95-4E56-826F-327ACE968EAD}" destId="{AEF743F0-5276-426A-A157-311FF73794C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A9EDB4-13DF-479F-8752-65BCFE2527F1}"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780C9782-975A-4314-BAE2-CE6156E1AC6A}">
      <dgm:prSet/>
      <dgm:spPr/>
      <dgm:t>
        <a:bodyPr/>
        <a:lstStyle/>
        <a:p>
          <a:r>
            <a:rPr lang="en-US"/>
            <a:t>1. </a:t>
          </a:r>
          <a:r>
            <a:rPr lang="en-US" b="0" i="0"/>
            <a:t> </a:t>
          </a:r>
          <a:r>
            <a:rPr lang="en-US" b="1" i="0"/>
            <a:t>runtime</a:t>
          </a:r>
          <a:endParaRPr lang="en-US"/>
        </a:p>
      </dgm:t>
    </dgm:pt>
    <dgm:pt modelId="{DAA966A8-3DC2-42B6-82F6-3E9E4CE93B62}" type="parTrans" cxnId="{BF4D759E-9621-4690-B787-B6DAC208460B}">
      <dgm:prSet/>
      <dgm:spPr/>
      <dgm:t>
        <a:bodyPr/>
        <a:lstStyle/>
        <a:p>
          <a:endParaRPr lang="en-US"/>
        </a:p>
      </dgm:t>
    </dgm:pt>
    <dgm:pt modelId="{29D361E7-CEB1-4636-A3BC-FC24F0FD26DC}" type="sibTrans" cxnId="{BF4D759E-9621-4690-B787-B6DAC208460B}">
      <dgm:prSet/>
      <dgm:spPr/>
      <dgm:t>
        <a:bodyPr/>
        <a:lstStyle/>
        <a:p>
          <a:endParaRPr lang="en-US"/>
        </a:p>
      </dgm:t>
    </dgm:pt>
    <dgm:pt modelId="{8E8E93B6-7299-4F72-A8B1-B672212296BE}">
      <dgm:prSet/>
      <dgm:spPr/>
      <dgm:t>
        <a:bodyPr/>
        <a:lstStyle/>
        <a:p>
          <a:r>
            <a:rPr lang="en-US" b="1"/>
            <a:t>2. </a:t>
          </a:r>
          <a:r>
            <a:rPr lang="en-US" b="1" i="0"/>
            <a:t> age_certification</a:t>
          </a:r>
          <a:endParaRPr lang="en-US"/>
        </a:p>
      </dgm:t>
    </dgm:pt>
    <dgm:pt modelId="{DAB3D548-8B80-4ED1-A7B2-BA0B4D60F7C1}" type="parTrans" cxnId="{AA9B0A43-8574-45B1-8541-AB6C38F7BE85}">
      <dgm:prSet/>
      <dgm:spPr/>
      <dgm:t>
        <a:bodyPr/>
        <a:lstStyle/>
        <a:p>
          <a:endParaRPr lang="en-US"/>
        </a:p>
      </dgm:t>
    </dgm:pt>
    <dgm:pt modelId="{8FA66238-2000-4F0C-86D0-13FFBB8556CF}" type="sibTrans" cxnId="{AA9B0A43-8574-45B1-8541-AB6C38F7BE85}">
      <dgm:prSet/>
      <dgm:spPr/>
      <dgm:t>
        <a:bodyPr/>
        <a:lstStyle/>
        <a:p>
          <a:endParaRPr lang="en-US"/>
        </a:p>
      </dgm:t>
    </dgm:pt>
    <dgm:pt modelId="{02BB1651-F7A0-4D0C-B5C7-2380E9F1A65D}">
      <dgm:prSet/>
      <dgm:spPr/>
      <dgm:t>
        <a:bodyPr/>
        <a:lstStyle/>
        <a:p>
          <a:r>
            <a:rPr lang="en-US" b="1" i="0"/>
            <a:t>3. imdb/tmbd_scores</a:t>
          </a:r>
          <a:r>
            <a:rPr lang="en-US" b="1"/>
            <a:t> </a:t>
          </a:r>
          <a:endParaRPr lang="en-US"/>
        </a:p>
      </dgm:t>
    </dgm:pt>
    <dgm:pt modelId="{38FA7BB1-89EB-4F18-8172-13FDCCB37008}" type="parTrans" cxnId="{0D8AE4BF-9CE1-4604-9409-95BCC50893DE}">
      <dgm:prSet/>
      <dgm:spPr/>
      <dgm:t>
        <a:bodyPr/>
        <a:lstStyle/>
        <a:p>
          <a:endParaRPr lang="en-US"/>
        </a:p>
      </dgm:t>
    </dgm:pt>
    <dgm:pt modelId="{19708A6F-FF20-4F98-90DA-9FD7CAEE735C}" type="sibTrans" cxnId="{0D8AE4BF-9CE1-4604-9409-95BCC50893DE}">
      <dgm:prSet/>
      <dgm:spPr/>
      <dgm:t>
        <a:bodyPr/>
        <a:lstStyle/>
        <a:p>
          <a:endParaRPr lang="en-US"/>
        </a:p>
      </dgm:t>
    </dgm:pt>
    <dgm:pt modelId="{EE788A0F-9F21-4921-B8FB-B43F8E76F3DC}">
      <dgm:prSet/>
      <dgm:spPr/>
      <dgm:t>
        <a:bodyPr/>
        <a:lstStyle/>
        <a:p>
          <a:r>
            <a:rPr lang="en-US" b="1" i="0"/>
            <a:t>4. number of seasons. </a:t>
          </a:r>
          <a:endParaRPr lang="en-US"/>
        </a:p>
      </dgm:t>
    </dgm:pt>
    <dgm:pt modelId="{1440551B-0D1C-487C-BBC6-535CA0ED8FFE}" type="parTrans" cxnId="{10B191C1-EE2E-44FD-AB07-71A6A0113076}">
      <dgm:prSet/>
      <dgm:spPr/>
      <dgm:t>
        <a:bodyPr/>
        <a:lstStyle/>
        <a:p>
          <a:endParaRPr lang="en-US"/>
        </a:p>
      </dgm:t>
    </dgm:pt>
    <dgm:pt modelId="{8B140CEC-6A9E-4DE2-91B2-2A1E6833BC5D}" type="sibTrans" cxnId="{10B191C1-EE2E-44FD-AB07-71A6A0113076}">
      <dgm:prSet/>
      <dgm:spPr/>
      <dgm:t>
        <a:bodyPr/>
        <a:lstStyle/>
        <a:p>
          <a:endParaRPr lang="en-US"/>
        </a:p>
      </dgm:t>
    </dgm:pt>
    <dgm:pt modelId="{E8E30895-C64E-422D-BB15-3BCBC17B7CAC}" type="pres">
      <dgm:prSet presAssocID="{B4A9EDB4-13DF-479F-8752-65BCFE2527F1}" presName="linear" presStyleCnt="0">
        <dgm:presLayoutVars>
          <dgm:dir/>
          <dgm:animLvl val="lvl"/>
          <dgm:resizeHandles val="exact"/>
        </dgm:presLayoutVars>
      </dgm:prSet>
      <dgm:spPr/>
    </dgm:pt>
    <dgm:pt modelId="{09606539-2B09-4669-8C78-9056988959BD}" type="pres">
      <dgm:prSet presAssocID="{780C9782-975A-4314-BAE2-CE6156E1AC6A}" presName="parentLin" presStyleCnt="0"/>
      <dgm:spPr/>
    </dgm:pt>
    <dgm:pt modelId="{6F78315B-DB02-4A4D-A653-939CB087531D}" type="pres">
      <dgm:prSet presAssocID="{780C9782-975A-4314-BAE2-CE6156E1AC6A}" presName="parentLeftMargin" presStyleLbl="node1" presStyleIdx="0" presStyleCnt="4"/>
      <dgm:spPr/>
    </dgm:pt>
    <dgm:pt modelId="{C6CA367C-A0DC-4E8A-A4EB-E9545A887813}" type="pres">
      <dgm:prSet presAssocID="{780C9782-975A-4314-BAE2-CE6156E1AC6A}" presName="parentText" presStyleLbl="node1" presStyleIdx="0" presStyleCnt="4">
        <dgm:presLayoutVars>
          <dgm:chMax val="0"/>
          <dgm:bulletEnabled val="1"/>
        </dgm:presLayoutVars>
      </dgm:prSet>
      <dgm:spPr/>
    </dgm:pt>
    <dgm:pt modelId="{7F6185AB-8FF9-43DB-81EA-2CCB9398972A}" type="pres">
      <dgm:prSet presAssocID="{780C9782-975A-4314-BAE2-CE6156E1AC6A}" presName="negativeSpace" presStyleCnt="0"/>
      <dgm:spPr/>
    </dgm:pt>
    <dgm:pt modelId="{584418A8-22BE-4030-8816-2B47B5CB9578}" type="pres">
      <dgm:prSet presAssocID="{780C9782-975A-4314-BAE2-CE6156E1AC6A}" presName="childText" presStyleLbl="conFgAcc1" presStyleIdx="0" presStyleCnt="4">
        <dgm:presLayoutVars>
          <dgm:bulletEnabled val="1"/>
        </dgm:presLayoutVars>
      </dgm:prSet>
      <dgm:spPr/>
    </dgm:pt>
    <dgm:pt modelId="{B60F22FA-FFEA-470D-B13A-47D211FE3496}" type="pres">
      <dgm:prSet presAssocID="{29D361E7-CEB1-4636-A3BC-FC24F0FD26DC}" presName="spaceBetweenRectangles" presStyleCnt="0"/>
      <dgm:spPr/>
    </dgm:pt>
    <dgm:pt modelId="{DA322D81-A396-4566-889D-7ED88332DDBE}" type="pres">
      <dgm:prSet presAssocID="{8E8E93B6-7299-4F72-A8B1-B672212296BE}" presName="parentLin" presStyleCnt="0"/>
      <dgm:spPr/>
    </dgm:pt>
    <dgm:pt modelId="{3B9B30C1-0FC4-45BC-99BB-F6B4FAFD8970}" type="pres">
      <dgm:prSet presAssocID="{8E8E93B6-7299-4F72-A8B1-B672212296BE}" presName="parentLeftMargin" presStyleLbl="node1" presStyleIdx="0" presStyleCnt="4"/>
      <dgm:spPr/>
    </dgm:pt>
    <dgm:pt modelId="{3F7DE642-684E-4874-83EE-6EC2504DBC9C}" type="pres">
      <dgm:prSet presAssocID="{8E8E93B6-7299-4F72-A8B1-B672212296BE}" presName="parentText" presStyleLbl="node1" presStyleIdx="1" presStyleCnt="4">
        <dgm:presLayoutVars>
          <dgm:chMax val="0"/>
          <dgm:bulletEnabled val="1"/>
        </dgm:presLayoutVars>
      </dgm:prSet>
      <dgm:spPr/>
    </dgm:pt>
    <dgm:pt modelId="{57710E55-7DE5-4F0D-8F59-C700538E9FB5}" type="pres">
      <dgm:prSet presAssocID="{8E8E93B6-7299-4F72-A8B1-B672212296BE}" presName="negativeSpace" presStyleCnt="0"/>
      <dgm:spPr/>
    </dgm:pt>
    <dgm:pt modelId="{9E0F7ECA-1999-4BAB-8805-820B8C046E4D}" type="pres">
      <dgm:prSet presAssocID="{8E8E93B6-7299-4F72-A8B1-B672212296BE}" presName="childText" presStyleLbl="conFgAcc1" presStyleIdx="1" presStyleCnt="4">
        <dgm:presLayoutVars>
          <dgm:bulletEnabled val="1"/>
        </dgm:presLayoutVars>
      </dgm:prSet>
      <dgm:spPr/>
    </dgm:pt>
    <dgm:pt modelId="{9DEFE68F-8535-4B52-9210-F66A845A61F1}" type="pres">
      <dgm:prSet presAssocID="{8FA66238-2000-4F0C-86D0-13FFBB8556CF}" presName="spaceBetweenRectangles" presStyleCnt="0"/>
      <dgm:spPr/>
    </dgm:pt>
    <dgm:pt modelId="{D18CA78A-02CF-4A0E-93D2-E6BD685A2135}" type="pres">
      <dgm:prSet presAssocID="{02BB1651-F7A0-4D0C-B5C7-2380E9F1A65D}" presName="parentLin" presStyleCnt="0"/>
      <dgm:spPr/>
    </dgm:pt>
    <dgm:pt modelId="{61C3F034-EECF-4F85-8E67-B199AFC99F03}" type="pres">
      <dgm:prSet presAssocID="{02BB1651-F7A0-4D0C-B5C7-2380E9F1A65D}" presName="parentLeftMargin" presStyleLbl="node1" presStyleIdx="1" presStyleCnt="4"/>
      <dgm:spPr/>
    </dgm:pt>
    <dgm:pt modelId="{88C48A59-D9CB-4750-A107-9836B6077582}" type="pres">
      <dgm:prSet presAssocID="{02BB1651-F7A0-4D0C-B5C7-2380E9F1A65D}" presName="parentText" presStyleLbl="node1" presStyleIdx="2" presStyleCnt="4">
        <dgm:presLayoutVars>
          <dgm:chMax val="0"/>
          <dgm:bulletEnabled val="1"/>
        </dgm:presLayoutVars>
      </dgm:prSet>
      <dgm:spPr/>
    </dgm:pt>
    <dgm:pt modelId="{804A50DF-BAC4-43D6-B561-9502C5271BC4}" type="pres">
      <dgm:prSet presAssocID="{02BB1651-F7A0-4D0C-B5C7-2380E9F1A65D}" presName="negativeSpace" presStyleCnt="0"/>
      <dgm:spPr/>
    </dgm:pt>
    <dgm:pt modelId="{4E57E9B9-A660-4221-BA8D-CCA9723426A9}" type="pres">
      <dgm:prSet presAssocID="{02BB1651-F7A0-4D0C-B5C7-2380E9F1A65D}" presName="childText" presStyleLbl="conFgAcc1" presStyleIdx="2" presStyleCnt="4">
        <dgm:presLayoutVars>
          <dgm:bulletEnabled val="1"/>
        </dgm:presLayoutVars>
      </dgm:prSet>
      <dgm:spPr/>
    </dgm:pt>
    <dgm:pt modelId="{055172A8-9A7A-41DD-9389-C259DC312FA0}" type="pres">
      <dgm:prSet presAssocID="{19708A6F-FF20-4F98-90DA-9FD7CAEE735C}" presName="spaceBetweenRectangles" presStyleCnt="0"/>
      <dgm:spPr/>
    </dgm:pt>
    <dgm:pt modelId="{2CF211E1-A3D8-4C65-B461-AEA2FC6BAD13}" type="pres">
      <dgm:prSet presAssocID="{EE788A0F-9F21-4921-B8FB-B43F8E76F3DC}" presName="parentLin" presStyleCnt="0"/>
      <dgm:spPr/>
    </dgm:pt>
    <dgm:pt modelId="{2AB2C244-EEA1-48BC-8354-A4F5453EB209}" type="pres">
      <dgm:prSet presAssocID="{EE788A0F-9F21-4921-B8FB-B43F8E76F3DC}" presName="parentLeftMargin" presStyleLbl="node1" presStyleIdx="2" presStyleCnt="4"/>
      <dgm:spPr/>
    </dgm:pt>
    <dgm:pt modelId="{D9CE6217-7495-4D52-A8F7-C3F01C7E3A93}" type="pres">
      <dgm:prSet presAssocID="{EE788A0F-9F21-4921-B8FB-B43F8E76F3DC}" presName="parentText" presStyleLbl="node1" presStyleIdx="3" presStyleCnt="4">
        <dgm:presLayoutVars>
          <dgm:chMax val="0"/>
          <dgm:bulletEnabled val="1"/>
        </dgm:presLayoutVars>
      </dgm:prSet>
      <dgm:spPr/>
    </dgm:pt>
    <dgm:pt modelId="{83D3D398-B547-4049-B7F9-C03509A10976}" type="pres">
      <dgm:prSet presAssocID="{EE788A0F-9F21-4921-B8FB-B43F8E76F3DC}" presName="negativeSpace" presStyleCnt="0"/>
      <dgm:spPr/>
    </dgm:pt>
    <dgm:pt modelId="{5A53D721-3815-4351-8320-EF395E6D2948}" type="pres">
      <dgm:prSet presAssocID="{EE788A0F-9F21-4921-B8FB-B43F8E76F3DC}" presName="childText" presStyleLbl="conFgAcc1" presStyleIdx="3" presStyleCnt="4">
        <dgm:presLayoutVars>
          <dgm:bulletEnabled val="1"/>
        </dgm:presLayoutVars>
      </dgm:prSet>
      <dgm:spPr/>
    </dgm:pt>
  </dgm:ptLst>
  <dgm:cxnLst>
    <dgm:cxn modelId="{E6DFB419-00A6-4E91-A0BE-902C467B891F}" type="presOf" srcId="{8E8E93B6-7299-4F72-A8B1-B672212296BE}" destId="{3F7DE642-684E-4874-83EE-6EC2504DBC9C}" srcOrd="1" destOrd="0" presId="urn:microsoft.com/office/officeart/2005/8/layout/list1"/>
    <dgm:cxn modelId="{AA9B0A43-8574-45B1-8541-AB6C38F7BE85}" srcId="{B4A9EDB4-13DF-479F-8752-65BCFE2527F1}" destId="{8E8E93B6-7299-4F72-A8B1-B672212296BE}" srcOrd="1" destOrd="0" parTransId="{DAB3D548-8B80-4ED1-A7B2-BA0B4D60F7C1}" sibTransId="{8FA66238-2000-4F0C-86D0-13FFBB8556CF}"/>
    <dgm:cxn modelId="{CDC59452-9697-46C1-98F4-38A9930DD3D5}" type="presOf" srcId="{8E8E93B6-7299-4F72-A8B1-B672212296BE}" destId="{3B9B30C1-0FC4-45BC-99BB-F6B4FAFD8970}" srcOrd="0" destOrd="0" presId="urn:microsoft.com/office/officeart/2005/8/layout/list1"/>
    <dgm:cxn modelId="{E54FB476-4F5D-4690-849E-EBBDE895EE11}" type="presOf" srcId="{EE788A0F-9F21-4921-B8FB-B43F8E76F3DC}" destId="{D9CE6217-7495-4D52-A8F7-C3F01C7E3A93}" srcOrd="1" destOrd="0" presId="urn:microsoft.com/office/officeart/2005/8/layout/list1"/>
    <dgm:cxn modelId="{1FC2797E-45B4-418F-A0B7-D5439DA6ED32}" type="presOf" srcId="{02BB1651-F7A0-4D0C-B5C7-2380E9F1A65D}" destId="{61C3F034-EECF-4F85-8E67-B199AFC99F03}" srcOrd="0" destOrd="0" presId="urn:microsoft.com/office/officeart/2005/8/layout/list1"/>
    <dgm:cxn modelId="{BF4D759E-9621-4690-B787-B6DAC208460B}" srcId="{B4A9EDB4-13DF-479F-8752-65BCFE2527F1}" destId="{780C9782-975A-4314-BAE2-CE6156E1AC6A}" srcOrd="0" destOrd="0" parTransId="{DAA966A8-3DC2-42B6-82F6-3E9E4CE93B62}" sibTransId="{29D361E7-CEB1-4636-A3BC-FC24F0FD26DC}"/>
    <dgm:cxn modelId="{949C2DAD-013E-416F-98FF-A43D3350185C}" type="presOf" srcId="{B4A9EDB4-13DF-479F-8752-65BCFE2527F1}" destId="{E8E30895-C64E-422D-BB15-3BCBC17B7CAC}" srcOrd="0" destOrd="0" presId="urn:microsoft.com/office/officeart/2005/8/layout/list1"/>
    <dgm:cxn modelId="{76129AB0-DE0A-424E-B32F-6BDF86DEFCF4}" type="presOf" srcId="{02BB1651-F7A0-4D0C-B5C7-2380E9F1A65D}" destId="{88C48A59-D9CB-4750-A107-9836B6077582}" srcOrd="1" destOrd="0" presId="urn:microsoft.com/office/officeart/2005/8/layout/list1"/>
    <dgm:cxn modelId="{0D8AE4BF-9CE1-4604-9409-95BCC50893DE}" srcId="{B4A9EDB4-13DF-479F-8752-65BCFE2527F1}" destId="{02BB1651-F7A0-4D0C-B5C7-2380E9F1A65D}" srcOrd="2" destOrd="0" parTransId="{38FA7BB1-89EB-4F18-8172-13FDCCB37008}" sibTransId="{19708A6F-FF20-4F98-90DA-9FD7CAEE735C}"/>
    <dgm:cxn modelId="{10B191C1-EE2E-44FD-AB07-71A6A0113076}" srcId="{B4A9EDB4-13DF-479F-8752-65BCFE2527F1}" destId="{EE788A0F-9F21-4921-B8FB-B43F8E76F3DC}" srcOrd="3" destOrd="0" parTransId="{1440551B-0D1C-487C-BBC6-535CA0ED8FFE}" sibTransId="{8B140CEC-6A9E-4DE2-91B2-2A1E6833BC5D}"/>
    <dgm:cxn modelId="{1A1892C2-93D2-4BA0-A3BC-46A069BF859A}" type="presOf" srcId="{780C9782-975A-4314-BAE2-CE6156E1AC6A}" destId="{6F78315B-DB02-4A4D-A653-939CB087531D}" srcOrd="0" destOrd="0" presId="urn:microsoft.com/office/officeart/2005/8/layout/list1"/>
    <dgm:cxn modelId="{C61BDDC3-53EA-4F31-8C38-A2423E86FFAF}" type="presOf" srcId="{EE788A0F-9F21-4921-B8FB-B43F8E76F3DC}" destId="{2AB2C244-EEA1-48BC-8354-A4F5453EB209}" srcOrd="0" destOrd="0" presId="urn:microsoft.com/office/officeart/2005/8/layout/list1"/>
    <dgm:cxn modelId="{21E231D8-972D-43F7-9009-1DAC92C64E66}" type="presOf" srcId="{780C9782-975A-4314-BAE2-CE6156E1AC6A}" destId="{C6CA367C-A0DC-4E8A-A4EB-E9545A887813}" srcOrd="1" destOrd="0" presId="urn:microsoft.com/office/officeart/2005/8/layout/list1"/>
    <dgm:cxn modelId="{9BFC0262-915E-4D48-B937-7FB64D0B3B62}" type="presParOf" srcId="{E8E30895-C64E-422D-BB15-3BCBC17B7CAC}" destId="{09606539-2B09-4669-8C78-9056988959BD}" srcOrd="0" destOrd="0" presId="urn:microsoft.com/office/officeart/2005/8/layout/list1"/>
    <dgm:cxn modelId="{E6251751-7BD2-49E4-953F-ADAC5EF9F205}" type="presParOf" srcId="{09606539-2B09-4669-8C78-9056988959BD}" destId="{6F78315B-DB02-4A4D-A653-939CB087531D}" srcOrd="0" destOrd="0" presId="urn:microsoft.com/office/officeart/2005/8/layout/list1"/>
    <dgm:cxn modelId="{A521ECA2-C27A-4479-A5FD-1DD1548A6C43}" type="presParOf" srcId="{09606539-2B09-4669-8C78-9056988959BD}" destId="{C6CA367C-A0DC-4E8A-A4EB-E9545A887813}" srcOrd="1" destOrd="0" presId="urn:microsoft.com/office/officeart/2005/8/layout/list1"/>
    <dgm:cxn modelId="{8C8A2401-7D22-4EE4-9E0D-296359FFF374}" type="presParOf" srcId="{E8E30895-C64E-422D-BB15-3BCBC17B7CAC}" destId="{7F6185AB-8FF9-43DB-81EA-2CCB9398972A}" srcOrd="1" destOrd="0" presId="urn:microsoft.com/office/officeart/2005/8/layout/list1"/>
    <dgm:cxn modelId="{17CC77EC-7F02-4945-B1E5-CDC30B6C27E0}" type="presParOf" srcId="{E8E30895-C64E-422D-BB15-3BCBC17B7CAC}" destId="{584418A8-22BE-4030-8816-2B47B5CB9578}" srcOrd="2" destOrd="0" presId="urn:microsoft.com/office/officeart/2005/8/layout/list1"/>
    <dgm:cxn modelId="{146B8AC5-3A73-41CC-8F89-C812F62C5FFD}" type="presParOf" srcId="{E8E30895-C64E-422D-BB15-3BCBC17B7CAC}" destId="{B60F22FA-FFEA-470D-B13A-47D211FE3496}" srcOrd="3" destOrd="0" presId="urn:microsoft.com/office/officeart/2005/8/layout/list1"/>
    <dgm:cxn modelId="{86585285-B224-4CA0-8467-2D13152AA5D8}" type="presParOf" srcId="{E8E30895-C64E-422D-BB15-3BCBC17B7CAC}" destId="{DA322D81-A396-4566-889D-7ED88332DDBE}" srcOrd="4" destOrd="0" presId="urn:microsoft.com/office/officeart/2005/8/layout/list1"/>
    <dgm:cxn modelId="{6B923273-678C-410E-9DB2-99ACEFC5A609}" type="presParOf" srcId="{DA322D81-A396-4566-889D-7ED88332DDBE}" destId="{3B9B30C1-0FC4-45BC-99BB-F6B4FAFD8970}" srcOrd="0" destOrd="0" presId="urn:microsoft.com/office/officeart/2005/8/layout/list1"/>
    <dgm:cxn modelId="{1FAD4090-E9EF-49C0-B1CF-EF52DC9EA96D}" type="presParOf" srcId="{DA322D81-A396-4566-889D-7ED88332DDBE}" destId="{3F7DE642-684E-4874-83EE-6EC2504DBC9C}" srcOrd="1" destOrd="0" presId="urn:microsoft.com/office/officeart/2005/8/layout/list1"/>
    <dgm:cxn modelId="{626CAB6E-BF24-4AEE-9002-21549C3A7BCA}" type="presParOf" srcId="{E8E30895-C64E-422D-BB15-3BCBC17B7CAC}" destId="{57710E55-7DE5-4F0D-8F59-C700538E9FB5}" srcOrd="5" destOrd="0" presId="urn:microsoft.com/office/officeart/2005/8/layout/list1"/>
    <dgm:cxn modelId="{C561D902-D8E3-4B00-B127-9F58610421CD}" type="presParOf" srcId="{E8E30895-C64E-422D-BB15-3BCBC17B7CAC}" destId="{9E0F7ECA-1999-4BAB-8805-820B8C046E4D}" srcOrd="6" destOrd="0" presId="urn:microsoft.com/office/officeart/2005/8/layout/list1"/>
    <dgm:cxn modelId="{66E6256B-2452-457A-9440-8184179B8CCC}" type="presParOf" srcId="{E8E30895-C64E-422D-BB15-3BCBC17B7CAC}" destId="{9DEFE68F-8535-4B52-9210-F66A845A61F1}" srcOrd="7" destOrd="0" presId="urn:microsoft.com/office/officeart/2005/8/layout/list1"/>
    <dgm:cxn modelId="{93110421-6D9F-41A7-BCFC-9CC59FFCE0D9}" type="presParOf" srcId="{E8E30895-C64E-422D-BB15-3BCBC17B7CAC}" destId="{D18CA78A-02CF-4A0E-93D2-E6BD685A2135}" srcOrd="8" destOrd="0" presId="urn:microsoft.com/office/officeart/2005/8/layout/list1"/>
    <dgm:cxn modelId="{1E9CD46C-23C5-46D8-A1B5-4E77C55F2135}" type="presParOf" srcId="{D18CA78A-02CF-4A0E-93D2-E6BD685A2135}" destId="{61C3F034-EECF-4F85-8E67-B199AFC99F03}" srcOrd="0" destOrd="0" presId="urn:microsoft.com/office/officeart/2005/8/layout/list1"/>
    <dgm:cxn modelId="{5FEFD090-5C39-409D-BFFD-4EE6CA47742D}" type="presParOf" srcId="{D18CA78A-02CF-4A0E-93D2-E6BD685A2135}" destId="{88C48A59-D9CB-4750-A107-9836B6077582}" srcOrd="1" destOrd="0" presId="urn:microsoft.com/office/officeart/2005/8/layout/list1"/>
    <dgm:cxn modelId="{D342C225-BD34-4EC0-B653-51308DA57A99}" type="presParOf" srcId="{E8E30895-C64E-422D-BB15-3BCBC17B7CAC}" destId="{804A50DF-BAC4-43D6-B561-9502C5271BC4}" srcOrd="9" destOrd="0" presId="urn:microsoft.com/office/officeart/2005/8/layout/list1"/>
    <dgm:cxn modelId="{C0430106-6C68-436B-9CEB-951F66987DBE}" type="presParOf" srcId="{E8E30895-C64E-422D-BB15-3BCBC17B7CAC}" destId="{4E57E9B9-A660-4221-BA8D-CCA9723426A9}" srcOrd="10" destOrd="0" presId="urn:microsoft.com/office/officeart/2005/8/layout/list1"/>
    <dgm:cxn modelId="{929F38A0-C784-4272-ACA2-37DC5440C220}" type="presParOf" srcId="{E8E30895-C64E-422D-BB15-3BCBC17B7CAC}" destId="{055172A8-9A7A-41DD-9389-C259DC312FA0}" srcOrd="11" destOrd="0" presId="urn:microsoft.com/office/officeart/2005/8/layout/list1"/>
    <dgm:cxn modelId="{37C0B17E-8540-44CF-BB04-9B24F2998067}" type="presParOf" srcId="{E8E30895-C64E-422D-BB15-3BCBC17B7CAC}" destId="{2CF211E1-A3D8-4C65-B461-AEA2FC6BAD13}" srcOrd="12" destOrd="0" presId="urn:microsoft.com/office/officeart/2005/8/layout/list1"/>
    <dgm:cxn modelId="{6013E198-5557-4061-9CC7-9CB91DCD9F00}" type="presParOf" srcId="{2CF211E1-A3D8-4C65-B461-AEA2FC6BAD13}" destId="{2AB2C244-EEA1-48BC-8354-A4F5453EB209}" srcOrd="0" destOrd="0" presId="urn:microsoft.com/office/officeart/2005/8/layout/list1"/>
    <dgm:cxn modelId="{FEFF85A1-3195-45C2-B950-5669D8B19462}" type="presParOf" srcId="{2CF211E1-A3D8-4C65-B461-AEA2FC6BAD13}" destId="{D9CE6217-7495-4D52-A8F7-C3F01C7E3A93}" srcOrd="1" destOrd="0" presId="urn:microsoft.com/office/officeart/2005/8/layout/list1"/>
    <dgm:cxn modelId="{1A18ED35-851F-453A-93CB-F5024FF5BD8A}" type="presParOf" srcId="{E8E30895-C64E-422D-BB15-3BCBC17B7CAC}" destId="{83D3D398-B547-4049-B7F9-C03509A10976}" srcOrd="13" destOrd="0" presId="urn:microsoft.com/office/officeart/2005/8/layout/list1"/>
    <dgm:cxn modelId="{C0BA6221-AA93-4012-BA5A-95AA3B7C6746}" type="presParOf" srcId="{E8E30895-C64E-422D-BB15-3BCBC17B7CAC}" destId="{5A53D721-3815-4351-8320-EF395E6D294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F1775C-6967-4C2C-9301-B89DC2E05DBF}"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36677594-7FC5-424A-BDF8-A9F6EB72FDFC}">
      <dgm:prSet/>
      <dgm:spPr/>
      <dgm:t>
        <a:bodyPr/>
        <a:lstStyle/>
        <a:p>
          <a:r>
            <a:rPr lang="en-US" b="1" i="0" dirty="0"/>
            <a:t>Have movie and show times changed through the decades? If so, how?  </a:t>
          </a:r>
          <a:endParaRPr lang="en-US" dirty="0"/>
        </a:p>
      </dgm:t>
    </dgm:pt>
    <dgm:pt modelId="{2D8DFCBC-C7D9-4083-8D55-65DD65EDA27F}" type="parTrans" cxnId="{B7E84055-8DA8-4355-BA99-70F1E5FC8570}">
      <dgm:prSet/>
      <dgm:spPr/>
      <dgm:t>
        <a:bodyPr/>
        <a:lstStyle/>
        <a:p>
          <a:endParaRPr lang="en-US"/>
        </a:p>
      </dgm:t>
    </dgm:pt>
    <dgm:pt modelId="{82A34A3E-5D59-44E6-8EA1-1807E97488E2}" type="sibTrans" cxnId="{B7E84055-8DA8-4355-BA99-70F1E5FC8570}">
      <dgm:prSet/>
      <dgm:spPr/>
      <dgm:t>
        <a:bodyPr/>
        <a:lstStyle/>
        <a:p>
          <a:endParaRPr lang="en-US"/>
        </a:p>
      </dgm:t>
    </dgm:pt>
    <dgm:pt modelId="{EEDD9A0F-DD5E-44D8-AC8E-79AC88AC0F4F}">
      <dgm:prSet/>
      <dgm:spPr/>
      <dgm:t>
        <a:bodyPr/>
        <a:lstStyle/>
        <a:p>
          <a:r>
            <a:rPr lang="en-US" b="1" i="0" dirty="0"/>
            <a:t>Have IMDB ratings changed for movies and shows over the decades? If, so how? And, </a:t>
          </a:r>
          <a:endParaRPr lang="en-US" dirty="0"/>
        </a:p>
      </dgm:t>
    </dgm:pt>
    <dgm:pt modelId="{2A93044A-A38B-4B9F-A245-D92428F771C2}" type="parTrans" cxnId="{C71A013F-9910-4F5A-B422-C2CAA2F78A5D}">
      <dgm:prSet/>
      <dgm:spPr/>
      <dgm:t>
        <a:bodyPr/>
        <a:lstStyle/>
        <a:p>
          <a:endParaRPr lang="en-US"/>
        </a:p>
      </dgm:t>
    </dgm:pt>
    <dgm:pt modelId="{B7723D05-5E06-4F01-90D1-46E89B6426C7}" type="sibTrans" cxnId="{C71A013F-9910-4F5A-B422-C2CAA2F78A5D}">
      <dgm:prSet/>
      <dgm:spPr/>
      <dgm:t>
        <a:bodyPr/>
        <a:lstStyle/>
        <a:p>
          <a:endParaRPr lang="en-US"/>
        </a:p>
      </dgm:t>
    </dgm:pt>
    <dgm:pt modelId="{B73C3AD8-EF19-410D-9A97-C9DEE0878B05}">
      <dgm:prSet/>
      <dgm:spPr/>
      <dgm:t>
        <a:bodyPr/>
        <a:lstStyle/>
        <a:p>
          <a:r>
            <a:rPr lang="en-US" b="1" i="0"/>
            <a:t>How do IMDB scores compare among the various streaming services of Hulu, Netflix, and HBO?</a:t>
          </a:r>
          <a:endParaRPr lang="en-US"/>
        </a:p>
      </dgm:t>
    </dgm:pt>
    <dgm:pt modelId="{8AE863C2-183F-46E3-BE4F-237BFF6E60F5}" type="parTrans" cxnId="{74CBDE53-D064-43C8-B701-5B0BB85E99D4}">
      <dgm:prSet/>
      <dgm:spPr/>
      <dgm:t>
        <a:bodyPr/>
        <a:lstStyle/>
        <a:p>
          <a:endParaRPr lang="en-US"/>
        </a:p>
      </dgm:t>
    </dgm:pt>
    <dgm:pt modelId="{0BFF8138-B557-4B9E-9EDC-9FF9754F9054}" type="sibTrans" cxnId="{74CBDE53-D064-43C8-B701-5B0BB85E99D4}">
      <dgm:prSet/>
      <dgm:spPr/>
      <dgm:t>
        <a:bodyPr/>
        <a:lstStyle/>
        <a:p>
          <a:endParaRPr lang="en-US"/>
        </a:p>
      </dgm:t>
    </dgm:pt>
    <dgm:pt modelId="{39D10A7F-0275-46DF-A4CC-49B24DDDAF00}" type="pres">
      <dgm:prSet presAssocID="{ADF1775C-6967-4C2C-9301-B89DC2E05DBF}" presName="diagram" presStyleCnt="0">
        <dgm:presLayoutVars>
          <dgm:dir/>
          <dgm:resizeHandles val="exact"/>
        </dgm:presLayoutVars>
      </dgm:prSet>
      <dgm:spPr/>
    </dgm:pt>
    <dgm:pt modelId="{F7C2B260-628C-4119-9E1F-82289746CD94}" type="pres">
      <dgm:prSet presAssocID="{36677594-7FC5-424A-BDF8-A9F6EB72FDFC}" presName="node" presStyleLbl="node1" presStyleIdx="0" presStyleCnt="3">
        <dgm:presLayoutVars>
          <dgm:bulletEnabled val="1"/>
        </dgm:presLayoutVars>
      </dgm:prSet>
      <dgm:spPr/>
    </dgm:pt>
    <dgm:pt modelId="{CF50B7DF-D451-4CB8-89C0-CD4DCB0CDBFA}" type="pres">
      <dgm:prSet presAssocID="{82A34A3E-5D59-44E6-8EA1-1807E97488E2}" presName="sibTrans" presStyleCnt="0"/>
      <dgm:spPr/>
    </dgm:pt>
    <dgm:pt modelId="{10C5B6CB-963C-47AD-BE59-B3AB39425BE6}" type="pres">
      <dgm:prSet presAssocID="{EEDD9A0F-DD5E-44D8-AC8E-79AC88AC0F4F}" presName="node" presStyleLbl="node1" presStyleIdx="1" presStyleCnt="3">
        <dgm:presLayoutVars>
          <dgm:bulletEnabled val="1"/>
        </dgm:presLayoutVars>
      </dgm:prSet>
      <dgm:spPr/>
    </dgm:pt>
    <dgm:pt modelId="{E577B512-E0DC-45E3-BA5A-70B450778E51}" type="pres">
      <dgm:prSet presAssocID="{B7723D05-5E06-4F01-90D1-46E89B6426C7}" presName="sibTrans" presStyleCnt="0"/>
      <dgm:spPr/>
    </dgm:pt>
    <dgm:pt modelId="{71F88943-7299-42AD-B953-AA1A07B58762}" type="pres">
      <dgm:prSet presAssocID="{B73C3AD8-EF19-410D-9A97-C9DEE0878B05}" presName="node" presStyleLbl="node1" presStyleIdx="2" presStyleCnt="3">
        <dgm:presLayoutVars>
          <dgm:bulletEnabled val="1"/>
        </dgm:presLayoutVars>
      </dgm:prSet>
      <dgm:spPr/>
    </dgm:pt>
  </dgm:ptLst>
  <dgm:cxnLst>
    <dgm:cxn modelId="{D2F3BC18-0D10-4A3C-AAE8-A8C109DDBFCA}" type="presOf" srcId="{B73C3AD8-EF19-410D-9A97-C9DEE0878B05}" destId="{71F88943-7299-42AD-B953-AA1A07B58762}" srcOrd="0" destOrd="0" presId="urn:microsoft.com/office/officeart/2005/8/layout/default"/>
    <dgm:cxn modelId="{C71A013F-9910-4F5A-B422-C2CAA2F78A5D}" srcId="{ADF1775C-6967-4C2C-9301-B89DC2E05DBF}" destId="{EEDD9A0F-DD5E-44D8-AC8E-79AC88AC0F4F}" srcOrd="1" destOrd="0" parTransId="{2A93044A-A38B-4B9F-A245-D92428F771C2}" sibTransId="{B7723D05-5E06-4F01-90D1-46E89B6426C7}"/>
    <dgm:cxn modelId="{1DF63C44-D71B-4384-86BE-452A9B29B54F}" type="presOf" srcId="{36677594-7FC5-424A-BDF8-A9F6EB72FDFC}" destId="{F7C2B260-628C-4119-9E1F-82289746CD94}" srcOrd="0" destOrd="0" presId="urn:microsoft.com/office/officeart/2005/8/layout/default"/>
    <dgm:cxn modelId="{74CBDE53-D064-43C8-B701-5B0BB85E99D4}" srcId="{ADF1775C-6967-4C2C-9301-B89DC2E05DBF}" destId="{B73C3AD8-EF19-410D-9A97-C9DEE0878B05}" srcOrd="2" destOrd="0" parTransId="{8AE863C2-183F-46E3-BE4F-237BFF6E60F5}" sibTransId="{0BFF8138-B557-4B9E-9EDC-9FF9754F9054}"/>
    <dgm:cxn modelId="{B7E84055-8DA8-4355-BA99-70F1E5FC8570}" srcId="{ADF1775C-6967-4C2C-9301-B89DC2E05DBF}" destId="{36677594-7FC5-424A-BDF8-A9F6EB72FDFC}" srcOrd="0" destOrd="0" parTransId="{2D8DFCBC-C7D9-4083-8D55-65DD65EDA27F}" sibTransId="{82A34A3E-5D59-44E6-8EA1-1807E97488E2}"/>
    <dgm:cxn modelId="{50042ADE-290A-4EC5-9004-F238111FDFCB}" type="presOf" srcId="{ADF1775C-6967-4C2C-9301-B89DC2E05DBF}" destId="{39D10A7F-0275-46DF-A4CC-49B24DDDAF00}" srcOrd="0" destOrd="0" presId="urn:microsoft.com/office/officeart/2005/8/layout/default"/>
    <dgm:cxn modelId="{24D2F9F1-9063-41FC-8FF4-05A525E4E798}" type="presOf" srcId="{EEDD9A0F-DD5E-44D8-AC8E-79AC88AC0F4F}" destId="{10C5B6CB-963C-47AD-BE59-B3AB39425BE6}" srcOrd="0" destOrd="0" presId="urn:microsoft.com/office/officeart/2005/8/layout/default"/>
    <dgm:cxn modelId="{146E22D2-D028-4CE2-97AF-C5A087192BE7}" type="presParOf" srcId="{39D10A7F-0275-46DF-A4CC-49B24DDDAF00}" destId="{F7C2B260-628C-4119-9E1F-82289746CD94}" srcOrd="0" destOrd="0" presId="urn:microsoft.com/office/officeart/2005/8/layout/default"/>
    <dgm:cxn modelId="{BDF48620-FF9F-4D70-A34F-7FD560FC4902}" type="presParOf" srcId="{39D10A7F-0275-46DF-A4CC-49B24DDDAF00}" destId="{CF50B7DF-D451-4CB8-89C0-CD4DCB0CDBFA}" srcOrd="1" destOrd="0" presId="urn:microsoft.com/office/officeart/2005/8/layout/default"/>
    <dgm:cxn modelId="{66122EAC-299E-455A-A31F-38D642E6F04F}" type="presParOf" srcId="{39D10A7F-0275-46DF-A4CC-49B24DDDAF00}" destId="{10C5B6CB-963C-47AD-BE59-B3AB39425BE6}" srcOrd="2" destOrd="0" presId="urn:microsoft.com/office/officeart/2005/8/layout/default"/>
    <dgm:cxn modelId="{43E52AA8-BAC8-47AD-8C76-FAFCCB363BBB}" type="presParOf" srcId="{39D10A7F-0275-46DF-A4CC-49B24DDDAF00}" destId="{E577B512-E0DC-45E3-BA5A-70B450778E51}" srcOrd="3" destOrd="0" presId="urn:microsoft.com/office/officeart/2005/8/layout/default"/>
    <dgm:cxn modelId="{7D39DFE8-FFC7-4ECC-AE80-A405D8F08200}" type="presParOf" srcId="{39D10A7F-0275-46DF-A4CC-49B24DDDAF00}" destId="{71F88943-7299-42AD-B953-AA1A07B5876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CBA350-2F3F-472A-B421-71E2C3BA02A1}" type="doc">
      <dgm:prSet loTypeId="urn:microsoft.com/office/officeart/2008/layout/LinedList" loCatId="list" qsTypeId="urn:microsoft.com/office/officeart/2005/8/quickstyle/simple4" qsCatId="simple" csTypeId="urn:microsoft.com/office/officeart/2005/8/colors/accent4_2" csCatId="accent4" phldr="1"/>
      <dgm:spPr/>
      <dgm:t>
        <a:bodyPr/>
        <a:lstStyle/>
        <a:p>
          <a:endParaRPr lang="en-US"/>
        </a:p>
      </dgm:t>
    </dgm:pt>
    <dgm:pt modelId="{C793A572-4FCB-4605-B132-6AF5A3054A26}">
      <dgm:prSet/>
      <dgm:spPr/>
      <dgm:t>
        <a:bodyPr/>
        <a:lstStyle/>
        <a:p>
          <a:r>
            <a:rPr lang="en-US" dirty="0"/>
            <a:t>Now that the team had some interesting insights into the Netflix data set, they wanted to see how it compared to some of the other major streaming services. </a:t>
          </a:r>
        </a:p>
      </dgm:t>
    </dgm:pt>
    <dgm:pt modelId="{7A4225EA-87F2-4F5C-B4A4-2761142D0E2B}" type="parTrans" cxnId="{7D4CBC3B-F096-4C26-ACB9-F37EB866A22F}">
      <dgm:prSet/>
      <dgm:spPr/>
      <dgm:t>
        <a:bodyPr/>
        <a:lstStyle/>
        <a:p>
          <a:endParaRPr lang="en-US"/>
        </a:p>
      </dgm:t>
    </dgm:pt>
    <dgm:pt modelId="{41C38C81-F334-4A61-8AE6-78CCD1F1C040}" type="sibTrans" cxnId="{7D4CBC3B-F096-4C26-ACB9-F37EB866A22F}">
      <dgm:prSet/>
      <dgm:spPr/>
      <dgm:t>
        <a:bodyPr/>
        <a:lstStyle/>
        <a:p>
          <a:endParaRPr lang="en-US"/>
        </a:p>
      </dgm:t>
    </dgm:pt>
    <dgm:pt modelId="{1D5BFBE9-89E5-4D05-81CD-5CA20C33B2C3}">
      <dgm:prSet/>
      <dgm:spPr/>
      <dgm:t>
        <a:bodyPr/>
        <a:lstStyle/>
        <a:p>
          <a:r>
            <a:rPr lang="en-US" dirty="0"/>
            <a:t>They combined the Netflix data set with a Hulu and HBO data set to make one big streaming services data set. </a:t>
          </a:r>
        </a:p>
      </dgm:t>
    </dgm:pt>
    <dgm:pt modelId="{2C340FEE-E50C-4A59-9804-7F587F810932}" type="parTrans" cxnId="{7DE4949C-582E-4604-9D1F-FAC06D4B3EA0}">
      <dgm:prSet/>
      <dgm:spPr/>
      <dgm:t>
        <a:bodyPr/>
        <a:lstStyle/>
        <a:p>
          <a:endParaRPr lang="en-US"/>
        </a:p>
      </dgm:t>
    </dgm:pt>
    <dgm:pt modelId="{9E73B124-AFB6-4564-B17F-FB39C1000CD1}" type="sibTrans" cxnId="{7DE4949C-582E-4604-9D1F-FAC06D4B3EA0}">
      <dgm:prSet/>
      <dgm:spPr/>
      <dgm:t>
        <a:bodyPr/>
        <a:lstStyle/>
        <a:p>
          <a:endParaRPr lang="en-US"/>
        </a:p>
      </dgm:t>
    </dgm:pt>
    <dgm:pt modelId="{5AD80713-A495-4033-A4D6-B9209BB5745B}">
      <dgm:prSet/>
      <dgm:spPr/>
      <dgm:t>
        <a:bodyPr/>
        <a:lstStyle/>
        <a:p>
          <a:r>
            <a:rPr lang="en-US" dirty="0"/>
            <a:t>They took some time to explore this new combined data set in both python and R.</a:t>
          </a:r>
        </a:p>
      </dgm:t>
    </dgm:pt>
    <dgm:pt modelId="{8C5D38E4-41B5-4A8D-BEAB-000D389E3826}" type="parTrans" cxnId="{AC42C6A5-CC2D-4D09-9C66-108B5860531E}">
      <dgm:prSet/>
      <dgm:spPr/>
      <dgm:t>
        <a:bodyPr/>
        <a:lstStyle/>
        <a:p>
          <a:endParaRPr lang="en-US"/>
        </a:p>
      </dgm:t>
    </dgm:pt>
    <dgm:pt modelId="{3B213EFA-1B26-46C2-BB5E-FACA8DA740AD}" type="sibTrans" cxnId="{AC42C6A5-CC2D-4D09-9C66-108B5860531E}">
      <dgm:prSet/>
      <dgm:spPr/>
      <dgm:t>
        <a:bodyPr/>
        <a:lstStyle/>
        <a:p>
          <a:endParaRPr lang="en-US"/>
        </a:p>
      </dgm:t>
    </dgm:pt>
    <dgm:pt modelId="{A0805010-E42D-4F7F-AA45-5B70DA796DC3}">
      <dgm:prSet/>
      <dgm:spPr/>
      <dgm:t>
        <a:bodyPr/>
        <a:lstStyle/>
        <a:p>
          <a:r>
            <a:rPr lang="en-US" dirty="0"/>
            <a:t>Once they found the mean IMDB scores for the combined data set for both movies and shows, it was time to compare!</a:t>
          </a:r>
        </a:p>
      </dgm:t>
    </dgm:pt>
    <dgm:pt modelId="{BB420701-D795-482B-B3B4-438B4A1877D0}" type="parTrans" cxnId="{C050DD75-9F18-4B76-AE59-1B51DC869BD4}">
      <dgm:prSet/>
      <dgm:spPr/>
      <dgm:t>
        <a:bodyPr/>
        <a:lstStyle/>
        <a:p>
          <a:endParaRPr lang="en-US"/>
        </a:p>
      </dgm:t>
    </dgm:pt>
    <dgm:pt modelId="{E885378B-7031-464E-B301-F276BC6C75D6}" type="sibTrans" cxnId="{C050DD75-9F18-4B76-AE59-1B51DC869BD4}">
      <dgm:prSet/>
      <dgm:spPr/>
      <dgm:t>
        <a:bodyPr/>
        <a:lstStyle/>
        <a:p>
          <a:endParaRPr lang="en-US"/>
        </a:p>
      </dgm:t>
    </dgm:pt>
    <dgm:pt modelId="{87C28870-C59E-45A3-A904-020702854010}" type="pres">
      <dgm:prSet presAssocID="{CDCBA350-2F3F-472A-B421-71E2C3BA02A1}" presName="vert0" presStyleCnt="0">
        <dgm:presLayoutVars>
          <dgm:dir/>
          <dgm:animOne val="branch"/>
          <dgm:animLvl val="lvl"/>
        </dgm:presLayoutVars>
      </dgm:prSet>
      <dgm:spPr/>
    </dgm:pt>
    <dgm:pt modelId="{F9E7B2F9-EAB1-41EB-A8DF-6D17F5EAD80A}" type="pres">
      <dgm:prSet presAssocID="{C793A572-4FCB-4605-B132-6AF5A3054A26}" presName="thickLine" presStyleLbl="alignNode1" presStyleIdx="0" presStyleCnt="4"/>
      <dgm:spPr/>
    </dgm:pt>
    <dgm:pt modelId="{71F6D046-05F9-41E6-A41D-549CEF8272B6}" type="pres">
      <dgm:prSet presAssocID="{C793A572-4FCB-4605-B132-6AF5A3054A26}" presName="horz1" presStyleCnt="0"/>
      <dgm:spPr/>
    </dgm:pt>
    <dgm:pt modelId="{37EF4232-767F-4553-A93C-FD1B01019F62}" type="pres">
      <dgm:prSet presAssocID="{C793A572-4FCB-4605-B132-6AF5A3054A26}" presName="tx1" presStyleLbl="revTx" presStyleIdx="0" presStyleCnt="4"/>
      <dgm:spPr/>
    </dgm:pt>
    <dgm:pt modelId="{2D3D92A6-7DD3-4DA0-A4A8-F08B11BCED99}" type="pres">
      <dgm:prSet presAssocID="{C793A572-4FCB-4605-B132-6AF5A3054A26}" presName="vert1" presStyleCnt="0"/>
      <dgm:spPr/>
    </dgm:pt>
    <dgm:pt modelId="{D6C2BB3B-23C9-4F93-B966-3B8737B93C54}" type="pres">
      <dgm:prSet presAssocID="{1D5BFBE9-89E5-4D05-81CD-5CA20C33B2C3}" presName="thickLine" presStyleLbl="alignNode1" presStyleIdx="1" presStyleCnt="4"/>
      <dgm:spPr/>
    </dgm:pt>
    <dgm:pt modelId="{3ED5019B-3A99-4D84-8DB7-7B428F70B1A3}" type="pres">
      <dgm:prSet presAssocID="{1D5BFBE9-89E5-4D05-81CD-5CA20C33B2C3}" presName="horz1" presStyleCnt="0"/>
      <dgm:spPr/>
    </dgm:pt>
    <dgm:pt modelId="{E7AFD27B-17E7-40DA-BE85-8EC5DB564107}" type="pres">
      <dgm:prSet presAssocID="{1D5BFBE9-89E5-4D05-81CD-5CA20C33B2C3}" presName="tx1" presStyleLbl="revTx" presStyleIdx="1" presStyleCnt="4"/>
      <dgm:spPr/>
    </dgm:pt>
    <dgm:pt modelId="{E00267AF-3FC9-4ADA-B030-B74A50E6FF0A}" type="pres">
      <dgm:prSet presAssocID="{1D5BFBE9-89E5-4D05-81CD-5CA20C33B2C3}" presName="vert1" presStyleCnt="0"/>
      <dgm:spPr/>
    </dgm:pt>
    <dgm:pt modelId="{7838DC29-154D-4F85-A315-3E0B702CA2C0}" type="pres">
      <dgm:prSet presAssocID="{5AD80713-A495-4033-A4D6-B9209BB5745B}" presName="thickLine" presStyleLbl="alignNode1" presStyleIdx="2" presStyleCnt="4"/>
      <dgm:spPr/>
    </dgm:pt>
    <dgm:pt modelId="{0E5ECB52-EF89-4D7F-B373-2B30044DA8E1}" type="pres">
      <dgm:prSet presAssocID="{5AD80713-A495-4033-A4D6-B9209BB5745B}" presName="horz1" presStyleCnt="0"/>
      <dgm:spPr/>
    </dgm:pt>
    <dgm:pt modelId="{55658019-D03F-4438-9C73-E8206F74CF9D}" type="pres">
      <dgm:prSet presAssocID="{5AD80713-A495-4033-A4D6-B9209BB5745B}" presName="tx1" presStyleLbl="revTx" presStyleIdx="2" presStyleCnt="4"/>
      <dgm:spPr/>
    </dgm:pt>
    <dgm:pt modelId="{BA796B91-24A8-4A03-A8C3-3A97E5319128}" type="pres">
      <dgm:prSet presAssocID="{5AD80713-A495-4033-A4D6-B9209BB5745B}" presName="vert1" presStyleCnt="0"/>
      <dgm:spPr/>
    </dgm:pt>
    <dgm:pt modelId="{02B77847-B43C-4562-A1AA-01E1ED1DA54A}" type="pres">
      <dgm:prSet presAssocID="{A0805010-E42D-4F7F-AA45-5B70DA796DC3}" presName="thickLine" presStyleLbl="alignNode1" presStyleIdx="3" presStyleCnt="4"/>
      <dgm:spPr/>
    </dgm:pt>
    <dgm:pt modelId="{BED7F89B-BAFD-4182-9B26-64CFC613A0D1}" type="pres">
      <dgm:prSet presAssocID="{A0805010-E42D-4F7F-AA45-5B70DA796DC3}" presName="horz1" presStyleCnt="0"/>
      <dgm:spPr/>
    </dgm:pt>
    <dgm:pt modelId="{BF7B5A9D-B85E-4E81-B533-885B9973135E}" type="pres">
      <dgm:prSet presAssocID="{A0805010-E42D-4F7F-AA45-5B70DA796DC3}" presName="tx1" presStyleLbl="revTx" presStyleIdx="3" presStyleCnt="4"/>
      <dgm:spPr/>
    </dgm:pt>
    <dgm:pt modelId="{E38719A3-F10D-44EE-B3F7-016B71A6D45F}" type="pres">
      <dgm:prSet presAssocID="{A0805010-E42D-4F7F-AA45-5B70DA796DC3}" presName="vert1" presStyleCnt="0"/>
      <dgm:spPr/>
    </dgm:pt>
  </dgm:ptLst>
  <dgm:cxnLst>
    <dgm:cxn modelId="{1D672E15-0402-4D8D-99DC-418B2A3E86B6}" type="presOf" srcId="{CDCBA350-2F3F-472A-B421-71E2C3BA02A1}" destId="{87C28870-C59E-45A3-A904-020702854010}" srcOrd="0" destOrd="0" presId="urn:microsoft.com/office/officeart/2008/layout/LinedList"/>
    <dgm:cxn modelId="{EC56DA23-F826-41AC-81D2-43926A300EC8}" type="presOf" srcId="{C793A572-4FCB-4605-B132-6AF5A3054A26}" destId="{37EF4232-767F-4553-A93C-FD1B01019F62}" srcOrd="0" destOrd="0" presId="urn:microsoft.com/office/officeart/2008/layout/LinedList"/>
    <dgm:cxn modelId="{7D4CBC3B-F096-4C26-ACB9-F37EB866A22F}" srcId="{CDCBA350-2F3F-472A-B421-71E2C3BA02A1}" destId="{C793A572-4FCB-4605-B132-6AF5A3054A26}" srcOrd="0" destOrd="0" parTransId="{7A4225EA-87F2-4F5C-B4A4-2761142D0E2B}" sibTransId="{41C38C81-F334-4A61-8AE6-78CCD1F1C040}"/>
    <dgm:cxn modelId="{C050DD75-9F18-4B76-AE59-1B51DC869BD4}" srcId="{CDCBA350-2F3F-472A-B421-71E2C3BA02A1}" destId="{A0805010-E42D-4F7F-AA45-5B70DA796DC3}" srcOrd="3" destOrd="0" parTransId="{BB420701-D795-482B-B3B4-438B4A1877D0}" sibTransId="{E885378B-7031-464E-B301-F276BC6C75D6}"/>
    <dgm:cxn modelId="{4C75FE83-457C-486A-9955-26F58E6344B8}" type="presOf" srcId="{A0805010-E42D-4F7F-AA45-5B70DA796DC3}" destId="{BF7B5A9D-B85E-4E81-B533-885B9973135E}" srcOrd="0" destOrd="0" presId="urn:microsoft.com/office/officeart/2008/layout/LinedList"/>
    <dgm:cxn modelId="{03E15692-9554-4243-A4C3-A0CA18BC03F1}" type="presOf" srcId="{5AD80713-A495-4033-A4D6-B9209BB5745B}" destId="{55658019-D03F-4438-9C73-E8206F74CF9D}" srcOrd="0" destOrd="0" presId="urn:microsoft.com/office/officeart/2008/layout/LinedList"/>
    <dgm:cxn modelId="{A5442A99-DD73-4063-A61D-FF57CC1AE187}" type="presOf" srcId="{1D5BFBE9-89E5-4D05-81CD-5CA20C33B2C3}" destId="{E7AFD27B-17E7-40DA-BE85-8EC5DB564107}" srcOrd="0" destOrd="0" presId="urn:microsoft.com/office/officeart/2008/layout/LinedList"/>
    <dgm:cxn modelId="{7DE4949C-582E-4604-9D1F-FAC06D4B3EA0}" srcId="{CDCBA350-2F3F-472A-B421-71E2C3BA02A1}" destId="{1D5BFBE9-89E5-4D05-81CD-5CA20C33B2C3}" srcOrd="1" destOrd="0" parTransId="{2C340FEE-E50C-4A59-9804-7F587F810932}" sibTransId="{9E73B124-AFB6-4564-B17F-FB39C1000CD1}"/>
    <dgm:cxn modelId="{AC42C6A5-CC2D-4D09-9C66-108B5860531E}" srcId="{CDCBA350-2F3F-472A-B421-71E2C3BA02A1}" destId="{5AD80713-A495-4033-A4D6-B9209BB5745B}" srcOrd="2" destOrd="0" parTransId="{8C5D38E4-41B5-4A8D-BEAB-000D389E3826}" sibTransId="{3B213EFA-1B26-46C2-BB5E-FACA8DA740AD}"/>
    <dgm:cxn modelId="{DBF17F9F-FCE3-424B-888B-DE62FA7B5867}" type="presParOf" srcId="{87C28870-C59E-45A3-A904-020702854010}" destId="{F9E7B2F9-EAB1-41EB-A8DF-6D17F5EAD80A}" srcOrd="0" destOrd="0" presId="urn:microsoft.com/office/officeart/2008/layout/LinedList"/>
    <dgm:cxn modelId="{036102E3-1EBC-4288-8951-3E940D344953}" type="presParOf" srcId="{87C28870-C59E-45A3-A904-020702854010}" destId="{71F6D046-05F9-41E6-A41D-549CEF8272B6}" srcOrd="1" destOrd="0" presId="urn:microsoft.com/office/officeart/2008/layout/LinedList"/>
    <dgm:cxn modelId="{7206D320-F96C-401B-8FA5-7E11D9FCE9E1}" type="presParOf" srcId="{71F6D046-05F9-41E6-A41D-549CEF8272B6}" destId="{37EF4232-767F-4553-A93C-FD1B01019F62}" srcOrd="0" destOrd="0" presId="urn:microsoft.com/office/officeart/2008/layout/LinedList"/>
    <dgm:cxn modelId="{F8657376-3C5F-4360-A964-6BACF0D6CD6A}" type="presParOf" srcId="{71F6D046-05F9-41E6-A41D-549CEF8272B6}" destId="{2D3D92A6-7DD3-4DA0-A4A8-F08B11BCED99}" srcOrd="1" destOrd="0" presId="urn:microsoft.com/office/officeart/2008/layout/LinedList"/>
    <dgm:cxn modelId="{6FB81150-9528-46DB-B80D-6B6CE65BC1BE}" type="presParOf" srcId="{87C28870-C59E-45A3-A904-020702854010}" destId="{D6C2BB3B-23C9-4F93-B966-3B8737B93C54}" srcOrd="2" destOrd="0" presId="urn:microsoft.com/office/officeart/2008/layout/LinedList"/>
    <dgm:cxn modelId="{C1BB6F92-969B-4E00-8BC4-27FD4943C210}" type="presParOf" srcId="{87C28870-C59E-45A3-A904-020702854010}" destId="{3ED5019B-3A99-4D84-8DB7-7B428F70B1A3}" srcOrd="3" destOrd="0" presId="urn:microsoft.com/office/officeart/2008/layout/LinedList"/>
    <dgm:cxn modelId="{FE9F0B3C-50D1-4365-A936-B508DB5040FF}" type="presParOf" srcId="{3ED5019B-3A99-4D84-8DB7-7B428F70B1A3}" destId="{E7AFD27B-17E7-40DA-BE85-8EC5DB564107}" srcOrd="0" destOrd="0" presId="urn:microsoft.com/office/officeart/2008/layout/LinedList"/>
    <dgm:cxn modelId="{02FCED63-6904-4BF8-BC35-DC8FE6CA7C1D}" type="presParOf" srcId="{3ED5019B-3A99-4D84-8DB7-7B428F70B1A3}" destId="{E00267AF-3FC9-4ADA-B030-B74A50E6FF0A}" srcOrd="1" destOrd="0" presId="urn:microsoft.com/office/officeart/2008/layout/LinedList"/>
    <dgm:cxn modelId="{24AF748B-DBFF-4D0E-8E6B-52D67D90CE5E}" type="presParOf" srcId="{87C28870-C59E-45A3-A904-020702854010}" destId="{7838DC29-154D-4F85-A315-3E0B702CA2C0}" srcOrd="4" destOrd="0" presId="urn:microsoft.com/office/officeart/2008/layout/LinedList"/>
    <dgm:cxn modelId="{4A82A478-1D80-47D8-B2E5-220D3058AD7B}" type="presParOf" srcId="{87C28870-C59E-45A3-A904-020702854010}" destId="{0E5ECB52-EF89-4D7F-B373-2B30044DA8E1}" srcOrd="5" destOrd="0" presId="urn:microsoft.com/office/officeart/2008/layout/LinedList"/>
    <dgm:cxn modelId="{CE4F9E5B-6AB3-4B10-8420-71FF4ACD80C5}" type="presParOf" srcId="{0E5ECB52-EF89-4D7F-B373-2B30044DA8E1}" destId="{55658019-D03F-4438-9C73-E8206F74CF9D}" srcOrd="0" destOrd="0" presId="urn:microsoft.com/office/officeart/2008/layout/LinedList"/>
    <dgm:cxn modelId="{4D49711E-C73F-4004-9AAD-47B8B07A78C0}" type="presParOf" srcId="{0E5ECB52-EF89-4D7F-B373-2B30044DA8E1}" destId="{BA796B91-24A8-4A03-A8C3-3A97E5319128}" srcOrd="1" destOrd="0" presId="urn:microsoft.com/office/officeart/2008/layout/LinedList"/>
    <dgm:cxn modelId="{7C3637A7-00FC-4CA3-B1D6-EA13BA38D56A}" type="presParOf" srcId="{87C28870-C59E-45A3-A904-020702854010}" destId="{02B77847-B43C-4562-A1AA-01E1ED1DA54A}" srcOrd="6" destOrd="0" presId="urn:microsoft.com/office/officeart/2008/layout/LinedList"/>
    <dgm:cxn modelId="{A05C155D-6800-419C-942E-747004A07F9D}" type="presParOf" srcId="{87C28870-C59E-45A3-A904-020702854010}" destId="{BED7F89B-BAFD-4182-9B26-64CFC613A0D1}" srcOrd="7" destOrd="0" presId="urn:microsoft.com/office/officeart/2008/layout/LinedList"/>
    <dgm:cxn modelId="{0EA1CBAA-1432-4F0B-B47C-21B8EC89DADC}" type="presParOf" srcId="{BED7F89B-BAFD-4182-9B26-64CFC613A0D1}" destId="{BF7B5A9D-B85E-4E81-B533-885B9973135E}" srcOrd="0" destOrd="0" presId="urn:microsoft.com/office/officeart/2008/layout/LinedList"/>
    <dgm:cxn modelId="{B6CD20F9-958C-4AAF-8BAC-C0363FFB4668}" type="presParOf" srcId="{BED7F89B-BAFD-4182-9B26-64CFC613A0D1}" destId="{E38719A3-F10D-44EE-B3F7-016B71A6D45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01C3B38-BF32-4E9F-94F5-7031BD7EBEB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AA6AA48-A192-4A99-8239-CA816D96E5A6}">
      <dgm:prSet/>
      <dgm:spPr/>
      <dgm:t>
        <a:bodyPr/>
        <a:lstStyle/>
        <a:p>
          <a:r>
            <a:rPr lang="en-US" dirty="0"/>
            <a:t>The team ran a T-test to see if the average IMDB scores for Netflix were the same as the average IMDB scores for the combined data set. </a:t>
          </a:r>
        </a:p>
      </dgm:t>
    </dgm:pt>
    <dgm:pt modelId="{65EF5AFB-641C-451D-B175-1726019D00B3}" type="parTrans" cxnId="{7FD7C9D0-A4E8-43C1-8215-903D3AE994DC}">
      <dgm:prSet/>
      <dgm:spPr/>
      <dgm:t>
        <a:bodyPr/>
        <a:lstStyle/>
        <a:p>
          <a:endParaRPr lang="en-US"/>
        </a:p>
      </dgm:t>
    </dgm:pt>
    <dgm:pt modelId="{A86E6F3A-78D0-463B-8F45-87BE04B4DE91}" type="sibTrans" cxnId="{7FD7C9D0-A4E8-43C1-8215-903D3AE994DC}">
      <dgm:prSet/>
      <dgm:spPr/>
      <dgm:t>
        <a:bodyPr/>
        <a:lstStyle/>
        <a:p>
          <a:endParaRPr lang="en-US"/>
        </a:p>
      </dgm:t>
    </dgm:pt>
    <dgm:pt modelId="{E3DE8380-6C70-458C-B6F0-30ED0F5E35C4}">
      <dgm:prSet/>
      <dgm:spPr/>
      <dgm:t>
        <a:bodyPr/>
        <a:lstStyle/>
        <a:p>
          <a:r>
            <a:rPr lang="en-US"/>
            <a:t>First up was movies. The test showed that there IS a significant difference between the overall average IMDB score and the Netflix IMDB score for movies. </a:t>
          </a:r>
        </a:p>
      </dgm:t>
    </dgm:pt>
    <dgm:pt modelId="{89AA3C02-05CC-4366-8046-4E6093B9B56C}" type="parTrans" cxnId="{5B738DB9-D00D-40AD-8DA6-79A726BB466F}">
      <dgm:prSet/>
      <dgm:spPr/>
      <dgm:t>
        <a:bodyPr/>
        <a:lstStyle/>
        <a:p>
          <a:endParaRPr lang="en-US"/>
        </a:p>
      </dgm:t>
    </dgm:pt>
    <dgm:pt modelId="{1D9B96AD-1435-4137-AEAD-5DCAA9685EBC}" type="sibTrans" cxnId="{5B738DB9-D00D-40AD-8DA6-79A726BB466F}">
      <dgm:prSet/>
      <dgm:spPr/>
      <dgm:t>
        <a:bodyPr/>
        <a:lstStyle/>
        <a:p>
          <a:endParaRPr lang="en-US"/>
        </a:p>
      </dgm:t>
    </dgm:pt>
    <dgm:pt modelId="{5964BAEA-573D-4CA8-AFA8-215CBF1D0F4C}">
      <dgm:prSet/>
      <dgm:spPr/>
      <dgm:t>
        <a:bodyPr/>
        <a:lstStyle/>
        <a:p>
          <a:r>
            <a:rPr lang="en-US"/>
            <a:t>Next the test for shows revealed that there was NOT a statistically significant difference between the Netflix average and the overall average. </a:t>
          </a:r>
        </a:p>
      </dgm:t>
    </dgm:pt>
    <dgm:pt modelId="{6230E8D7-955E-468A-A2EC-C4FA2B03E9A8}" type="parTrans" cxnId="{D21B540D-4420-4279-AA54-3AB3649C2301}">
      <dgm:prSet/>
      <dgm:spPr/>
      <dgm:t>
        <a:bodyPr/>
        <a:lstStyle/>
        <a:p>
          <a:endParaRPr lang="en-US"/>
        </a:p>
      </dgm:t>
    </dgm:pt>
    <dgm:pt modelId="{B3C251F4-CFB5-46D9-BC97-D211849B2482}" type="sibTrans" cxnId="{D21B540D-4420-4279-AA54-3AB3649C2301}">
      <dgm:prSet/>
      <dgm:spPr/>
      <dgm:t>
        <a:bodyPr/>
        <a:lstStyle/>
        <a:p>
          <a:endParaRPr lang="en-US"/>
        </a:p>
      </dgm:t>
    </dgm:pt>
    <dgm:pt modelId="{964F1FE4-8C58-4C31-8904-A9FC91EED0DE}" type="pres">
      <dgm:prSet presAssocID="{301C3B38-BF32-4E9F-94F5-7031BD7EBEB9}" presName="linear" presStyleCnt="0">
        <dgm:presLayoutVars>
          <dgm:animLvl val="lvl"/>
          <dgm:resizeHandles val="exact"/>
        </dgm:presLayoutVars>
      </dgm:prSet>
      <dgm:spPr/>
    </dgm:pt>
    <dgm:pt modelId="{A303893C-9F31-41A2-81C0-3757CA14B864}" type="pres">
      <dgm:prSet presAssocID="{DAA6AA48-A192-4A99-8239-CA816D96E5A6}" presName="parentText" presStyleLbl="node1" presStyleIdx="0" presStyleCnt="3">
        <dgm:presLayoutVars>
          <dgm:chMax val="0"/>
          <dgm:bulletEnabled val="1"/>
        </dgm:presLayoutVars>
      </dgm:prSet>
      <dgm:spPr/>
    </dgm:pt>
    <dgm:pt modelId="{4D5C144B-0B56-49EC-ABED-4204004B7F81}" type="pres">
      <dgm:prSet presAssocID="{A86E6F3A-78D0-463B-8F45-87BE04B4DE91}" presName="spacer" presStyleCnt="0"/>
      <dgm:spPr/>
    </dgm:pt>
    <dgm:pt modelId="{C5740BA4-F231-4F43-93A7-0B726113ABBA}" type="pres">
      <dgm:prSet presAssocID="{E3DE8380-6C70-458C-B6F0-30ED0F5E35C4}" presName="parentText" presStyleLbl="node1" presStyleIdx="1" presStyleCnt="3">
        <dgm:presLayoutVars>
          <dgm:chMax val="0"/>
          <dgm:bulletEnabled val="1"/>
        </dgm:presLayoutVars>
      </dgm:prSet>
      <dgm:spPr/>
    </dgm:pt>
    <dgm:pt modelId="{05510658-4617-4ADD-9B68-4A369BF5ACD8}" type="pres">
      <dgm:prSet presAssocID="{1D9B96AD-1435-4137-AEAD-5DCAA9685EBC}" presName="spacer" presStyleCnt="0"/>
      <dgm:spPr/>
    </dgm:pt>
    <dgm:pt modelId="{701C4BFB-A05F-4859-B7FE-BE6768A34AEE}" type="pres">
      <dgm:prSet presAssocID="{5964BAEA-573D-4CA8-AFA8-215CBF1D0F4C}" presName="parentText" presStyleLbl="node1" presStyleIdx="2" presStyleCnt="3">
        <dgm:presLayoutVars>
          <dgm:chMax val="0"/>
          <dgm:bulletEnabled val="1"/>
        </dgm:presLayoutVars>
      </dgm:prSet>
      <dgm:spPr/>
    </dgm:pt>
  </dgm:ptLst>
  <dgm:cxnLst>
    <dgm:cxn modelId="{D21B540D-4420-4279-AA54-3AB3649C2301}" srcId="{301C3B38-BF32-4E9F-94F5-7031BD7EBEB9}" destId="{5964BAEA-573D-4CA8-AFA8-215CBF1D0F4C}" srcOrd="2" destOrd="0" parTransId="{6230E8D7-955E-468A-A2EC-C4FA2B03E9A8}" sibTransId="{B3C251F4-CFB5-46D9-BC97-D211849B2482}"/>
    <dgm:cxn modelId="{7BDBE533-8EB1-4BFF-B542-0858536F2E91}" type="presOf" srcId="{E3DE8380-6C70-458C-B6F0-30ED0F5E35C4}" destId="{C5740BA4-F231-4F43-93A7-0B726113ABBA}" srcOrd="0" destOrd="0" presId="urn:microsoft.com/office/officeart/2005/8/layout/vList2"/>
    <dgm:cxn modelId="{09B36C60-010C-4F30-8992-897E9E7FB933}" type="presOf" srcId="{DAA6AA48-A192-4A99-8239-CA816D96E5A6}" destId="{A303893C-9F31-41A2-81C0-3757CA14B864}" srcOrd="0" destOrd="0" presId="urn:microsoft.com/office/officeart/2005/8/layout/vList2"/>
    <dgm:cxn modelId="{A7A6EB8C-C917-4850-84FF-0FF2CACDF01D}" type="presOf" srcId="{301C3B38-BF32-4E9F-94F5-7031BD7EBEB9}" destId="{964F1FE4-8C58-4C31-8904-A9FC91EED0DE}" srcOrd="0" destOrd="0" presId="urn:microsoft.com/office/officeart/2005/8/layout/vList2"/>
    <dgm:cxn modelId="{30C91B96-C3F0-41E2-A5AE-C0BD02D4046A}" type="presOf" srcId="{5964BAEA-573D-4CA8-AFA8-215CBF1D0F4C}" destId="{701C4BFB-A05F-4859-B7FE-BE6768A34AEE}" srcOrd="0" destOrd="0" presId="urn:microsoft.com/office/officeart/2005/8/layout/vList2"/>
    <dgm:cxn modelId="{5B738DB9-D00D-40AD-8DA6-79A726BB466F}" srcId="{301C3B38-BF32-4E9F-94F5-7031BD7EBEB9}" destId="{E3DE8380-6C70-458C-B6F0-30ED0F5E35C4}" srcOrd="1" destOrd="0" parTransId="{89AA3C02-05CC-4366-8046-4E6093B9B56C}" sibTransId="{1D9B96AD-1435-4137-AEAD-5DCAA9685EBC}"/>
    <dgm:cxn modelId="{7FD7C9D0-A4E8-43C1-8215-903D3AE994DC}" srcId="{301C3B38-BF32-4E9F-94F5-7031BD7EBEB9}" destId="{DAA6AA48-A192-4A99-8239-CA816D96E5A6}" srcOrd="0" destOrd="0" parTransId="{65EF5AFB-641C-451D-B175-1726019D00B3}" sibTransId="{A86E6F3A-78D0-463B-8F45-87BE04B4DE91}"/>
    <dgm:cxn modelId="{A8062908-13DA-419C-9EE4-6A261248435D}" type="presParOf" srcId="{964F1FE4-8C58-4C31-8904-A9FC91EED0DE}" destId="{A303893C-9F31-41A2-81C0-3757CA14B864}" srcOrd="0" destOrd="0" presId="urn:microsoft.com/office/officeart/2005/8/layout/vList2"/>
    <dgm:cxn modelId="{AF192E07-FC62-4EE5-9213-0538E1429A98}" type="presParOf" srcId="{964F1FE4-8C58-4C31-8904-A9FC91EED0DE}" destId="{4D5C144B-0B56-49EC-ABED-4204004B7F81}" srcOrd="1" destOrd="0" presId="urn:microsoft.com/office/officeart/2005/8/layout/vList2"/>
    <dgm:cxn modelId="{0F5DFEDC-8CDF-4962-B86E-79C542F16A7B}" type="presParOf" srcId="{964F1FE4-8C58-4C31-8904-A9FC91EED0DE}" destId="{C5740BA4-F231-4F43-93A7-0B726113ABBA}" srcOrd="2" destOrd="0" presId="urn:microsoft.com/office/officeart/2005/8/layout/vList2"/>
    <dgm:cxn modelId="{5910F2C3-75B3-489F-93BA-441F3CBDB212}" type="presParOf" srcId="{964F1FE4-8C58-4C31-8904-A9FC91EED0DE}" destId="{05510658-4617-4ADD-9B68-4A369BF5ACD8}" srcOrd="3" destOrd="0" presId="urn:microsoft.com/office/officeart/2005/8/layout/vList2"/>
    <dgm:cxn modelId="{77F972BC-4F6E-415F-932A-78AC8C243A14}" type="presParOf" srcId="{964F1FE4-8C58-4C31-8904-A9FC91EED0DE}" destId="{701C4BFB-A05F-4859-B7FE-BE6768A34AE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B580A96-95E2-4D48-950D-4DAF8058B309}"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US"/>
        </a:p>
      </dgm:t>
    </dgm:pt>
    <dgm:pt modelId="{EF0DC95D-7C68-4B50-A418-4F072A8EE4B7}">
      <dgm:prSet/>
      <dgm:spPr/>
      <dgm:t>
        <a:bodyPr/>
        <a:lstStyle/>
        <a:p>
          <a:r>
            <a:rPr lang="en-US"/>
            <a:t>Netflix content intended for more mature audiences garner higher popularity ratings than Netflix’s content for a younger or family audience. </a:t>
          </a:r>
        </a:p>
      </dgm:t>
    </dgm:pt>
    <dgm:pt modelId="{A7EF7131-0D6A-4A8B-A4AB-D35689F6AF26}" type="parTrans" cxnId="{2D5211AA-D1EC-4DCC-9354-23EA3168012D}">
      <dgm:prSet/>
      <dgm:spPr/>
      <dgm:t>
        <a:bodyPr/>
        <a:lstStyle/>
        <a:p>
          <a:endParaRPr lang="en-US"/>
        </a:p>
      </dgm:t>
    </dgm:pt>
    <dgm:pt modelId="{9FABD363-FD00-408D-9E76-1A7FD5255CDE}" type="sibTrans" cxnId="{2D5211AA-D1EC-4DCC-9354-23EA3168012D}">
      <dgm:prSet/>
      <dgm:spPr/>
      <dgm:t>
        <a:bodyPr/>
        <a:lstStyle/>
        <a:p>
          <a:endParaRPr lang="en-US"/>
        </a:p>
      </dgm:t>
    </dgm:pt>
    <dgm:pt modelId="{2F03ECB2-C05D-4766-9E0F-E0BF23A59789}">
      <dgm:prSet/>
      <dgm:spPr/>
      <dgm:t>
        <a:bodyPr/>
        <a:lstStyle/>
        <a:p>
          <a:r>
            <a:rPr lang="en-US"/>
            <a:t>Netflix television shows were significantly longer in the 1990’s than in recent decades. </a:t>
          </a:r>
        </a:p>
      </dgm:t>
    </dgm:pt>
    <dgm:pt modelId="{B08AE048-552F-4C2A-A62B-E12C73C0BE94}" type="parTrans" cxnId="{C4E3AD5B-DB54-47A7-8CC8-BD15D8F6FF12}">
      <dgm:prSet/>
      <dgm:spPr/>
      <dgm:t>
        <a:bodyPr/>
        <a:lstStyle/>
        <a:p>
          <a:endParaRPr lang="en-US"/>
        </a:p>
      </dgm:t>
    </dgm:pt>
    <dgm:pt modelId="{46CE5056-5443-477E-9DF2-C79BBA799668}" type="sibTrans" cxnId="{C4E3AD5B-DB54-47A7-8CC8-BD15D8F6FF12}">
      <dgm:prSet/>
      <dgm:spPr/>
      <dgm:t>
        <a:bodyPr/>
        <a:lstStyle/>
        <a:p>
          <a:endParaRPr lang="en-US"/>
        </a:p>
      </dgm:t>
    </dgm:pt>
    <dgm:pt modelId="{B098334D-A4FC-4D95-9002-F20E3AF6D2A2}">
      <dgm:prSet/>
      <dgm:spPr/>
      <dgm:t>
        <a:bodyPr/>
        <a:lstStyle/>
        <a:p>
          <a:r>
            <a:rPr lang="en-US"/>
            <a:t>Netflix movie times have decreased significantly since 2010. </a:t>
          </a:r>
        </a:p>
      </dgm:t>
    </dgm:pt>
    <dgm:pt modelId="{9A7A4B69-9C2A-40BE-B6E1-A4E9941099F2}" type="parTrans" cxnId="{2B4E86F6-D7E1-4013-9F27-AA683E9A8E01}">
      <dgm:prSet/>
      <dgm:spPr/>
      <dgm:t>
        <a:bodyPr/>
        <a:lstStyle/>
        <a:p>
          <a:endParaRPr lang="en-US"/>
        </a:p>
      </dgm:t>
    </dgm:pt>
    <dgm:pt modelId="{516C6802-4574-43EB-A8FA-6AB7D0D61817}" type="sibTrans" cxnId="{2B4E86F6-D7E1-4013-9F27-AA683E9A8E01}">
      <dgm:prSet/>
      <dgm:spPr/>
      <dgm:t>
        <a:bodyPr/>
        <a:lstStyle/>
        <a:p>
          <a:endParaRPr lang="en-US"/>
        </a:p>
      </dgm:t>
    </dgm:pt>
    <dgm:pt modelId="{66CBC5A7-F83E-4030-A851-27BA9059C81E}">
      <dgm:prSet/>
      <dgm:spPr/>
      <dgm:t>
        <a:bodyPr/>
        <a:lstStyle/>
        <a:p>
          <a:r>
            <a:rPr lang="en-US"/>
            <a:t>Television shows have shown a decrease in IMDB ratings in the last decade. </a:t>
          </a:r>
        </a:p>
      </dgm:t>
    </dgm:pt>
    <dgm:pt modelId="{11703718-B1FE-445F-8D48-293773C41202}" type="parTrans" cxnId="{A6DEE987-A14E-4520-9ED7-1D621B1B3E82}">
      <dgm:prSet/>
      <dgm:spPr/>
      <dgm:t>
        <a:bodyPr/>
        <a:lstStyle/>
        <a:p>
          <a:endParaRPr lang="en-US"/>
        </a:p>
      </dgm:t>
    </dgm:pt>
    <dgm:pt modelId="{57D945C2-50A8-4992-A322-7C2703315E37}" type="sibTrans" cxnId="{A6DEE987-A14E-4520-9ED7-1D621B1B3E82}">
      <dgm:prSet/>
      <dgm:spPr/>
      <dgm:t>
        <a:bodyPr/>
        <a:lstStyle/>
        <a:p>
          <a:endParaRPr lang="en-US"/>
        </a:p>
      </dgm:t>
    </dgm:pt>
    <dgm:pt modelId="{13456BF4-9B01-4B61-982F-2AC4C235ACF9}">
      <dgm:prSet/>
      <dgm:spPr/>
      <dgm:t>
        <a:bodyPr/>
        <a:lstStyle/>
        <a:p>
          <a:r>
            <a:rPr lang="en-US"/>
            <a:t>Movie IMDB ratings have decreased in the last decade. </a:t>
          </a:r>
        </a:p>
      </dgm:t>
    </dgm:pt>
    <dgm:pt modelId="{1BD3CFE1-C052-4E90-8BC4-8C1CA33638A1}" type="parTrans" cxnId="{94F417DC-CB98-457D-B16C-CB11CF372466}">
      <dgm:prSet/>
      <dgm:spPr/>
      <dgm:t>
        <a:bodyPr/>
        <a:lstStyle/>
        <a:p>
          <a:endParaRPr lang="en-US"/>
        </a:p>
      </dgm:t>
    </dgm:pt>
    <dgm:pt modelId="{41FAF8BE-D5DD-45E8-AA45-6562FB7BA452}" type="sibTrans" cxnId="{94F417DC-CB98-457D-B16C-CB11CF372466}">
      <dgm:prSet/>
      <dgm:spPr/>
      <dgm:t>
        <a:bodyPr/>
        <a:lstStyle/>
        <a:p>
          <a:endParaRPr lang="en-US"/>
        </a:p>
      </dgm:t>
    </dgm:pt>
    <dgm:pt modelId="{B4212682-39DE-491D-99C1-1A7DDB17B940}">
      <dgm:prSet/>
      <dgm:spPr/>
      <dgm:t>
        <a:bodyPr/>
        <a:lstStyle/>
        <a:p>
          <a:r>
            <a:rPr lang="en-US"/>
            <a:t>The average IMDB rating for shows is on par with the competition but the IMDB ratings for movies is significantly lower than the competition. </a:t>
          </a:r>
        </a:p>
      </dgm:t>
    </dgm:pt>
    <dgm:pt modelId="{E444D236-63C7-4B0B-A4F3-0282D93649CE}" type="parTrans" cxnId="{0EEAE2FB-05F3-449C-8F39-0558AF9E2917}">
      <dgm:prSet/>
      <dgm:spPr/>
      <dgm:t>
        <a:bodyPr/>
        <a:lstStyle/>
        <a:p>
          <a:endParaRPr lang="en-US"/>
        </a:p>
      </dgm:t>
    </dgm:pt>
    <dgm:pt modelId="{41CEBF29-903B-4A3E-BA22-C30BC7872218}" type="sibTrans" cxnId="{0EEAE2FB-05F3-449C-8F39-0558AF9E2917}">
      <dgm:prSet/>
      <dgm:spPr/>
      <dgm:t>
        <a:bodyPr/>
        <a:lstStyle/>
        <a:p>
          <a:endParaRPr lang="en-US"/>
        </a:p>
      </dgm:t>
    </dgm:pt>
    <dgm:pt modelId="{2E805326-7102-4164-8EC2-AE3DEA0EF7FE}" type="pres">
      <dgm:prSet presAssocID="{AB580A96-95E2-4D48-950D-4DAF8058B309}" presName="diagram" presStyleCnt="0">
        <dgm:presLayoutVars>
          <dgm:dir/>
          <dgm:resizeHandles val="exact"/>
        </dgm:presLayoutVars>
      </dgm:prSet>
      <dgm:spPr/>
    </dgm:pt>
    <dgm:pt modelId="{01F09C87-5903-4D28-BAC0-20A02B3E0FC8}" type="pres">
      <dgm:prSet presAssocID="{EF0DC95D-7C68-4B50-A418-4F072A8EE4B7}" presName="node" presStyleLbl="node1" presStyleIdx="0" presStyleCnt="6">
        <dgm:presLayoutVars>
          <dgm:bulletEnabled val="1"/>
        </dgm:presLayoutVars>
      </dgm:prSet>
      <dgm:spPr/>
    </dgm:pt>
    <dgm:pt modelId="{6CD89C8E-07DB-4530-8103-1CFAABA637BB}" type="pres">
      <dgm:prSet presAssocID="{9FABD363-FD00-408D-9E76-1A7FD5255CDE}" presName="sibTrans" presStyleCnt="0"/>
      <dgm:spPr/>
    </dgm:pt>
    <dgm:pt modelId="{D385806B-A245-4CE6-BF15-24F2F23AA3E1}" type="pres">
      <dgm:prSet presAssocID="{2F03ECB2-C05D-4766-9E0F-E0BF23A59789}" presName="node" presStyleLbl="node1" presStyleIdx="1" presStyleCnt="6">
        <dgm:presLayoutVars>
          <dgm:bulletEnabled val="1"/>
        </dgm:presLayoutVars>
      </dgm:prSet>
      <dgm:spPr/>
    </dgm:pt>
    <dgm:pt modelId="{5333F86D-5D1D-4C11-AC26-4F569F91993E}" type="pres">
      <dgm:prSet presAssocID="{46CE5056-5443-477E-9DF2-C79BBA799668}" presName="sibTrans" presStyleCnt="0"/>
      <dgm:spPr/>
    </dgm:pt>
    <dgm:pt modelId="{85FCFF8C-A3BE-4074-A3DC-AB2DDCA69842}" type="pres">
      <dgm:prSet presAssocID="{B098334D-A4FC-4D95-9002-F20E3AF6D2A2}" presName="node" presStyleLbl="node1" presStyleIdx="2" presStyleCnt="6">
        <dgm:presLayoutVars>
          <dgm:bulletEnabled val="1"/>
        </dgm:presLayoutVars>
      </dgm:prSet>
      <dgm:spPr/>
    </dgm:pt>
    <dgm:pt modelId="{4718CB48-C786-468F-A097-BBECB269F1D7}" type="pres">
      <dgm:prSet presAssocID="{516C6802-4574-43EB-A8FA-6AB7D0D61817}" presName="sibTrans" presStyleCnt="0"/>
      <dgm:spPr/>
    </dgm:pt>
    <dgm:pt modelId="{F8265627-E32D-42D1-94C7-DBA1CBE688A7}" type="pres">
      <dgm:prSet presAssocID="{66CBC5A7-F83E-4030-A851-27BA9059C81E}" presName="node" presStyleLbl="node1" presStyleIdx="3" presStyleCnt="6">
        <dgm:presLayoutVars>
          <dgm:bulletEnabled val="1"/>
        </dgm:presLayoutVars>
      </dgm:prSet>
      <dgm:spPr/>
    </dgm:pt>
    <dgm:pt modelId="{7ADD1E95-B639-4DA6-8F40-D5F877FEBFA1}" type="pres">
      <dgm:prSet presAssocID="{57D945C2-50A8-4992-A322-7C2703315E37}" presName="sibTrans" presStyleCnt="0"/>
      <dgm:spPr/>
    </dgm:pt>
    <dgm:pt modelId="{130B684E-D100-45F8-854F-974D34734833}" type="pres">
      <dgm:prSet presAssocID="{13456BF4-9B01-4B61-982F-2AC4C235ACF9}" presName="node" presStyleLbl="node1" presStyleIdx="4" presStyleCnt="6">
        <dgm:presLayoutVars>
          <dgm:bulletEnabled val="1"/>
        </dgm:presLayoutVars>
      </dgm:prSet>
      <dgm:spPr/>
    </dgm:pt>
    <dgm:pt modelId="{CCA1EE21-0D48-4F73-8732-E1F85FC8FC8A}" type="pres">
      <dgm:prSet presAssocID="{41FAF8BE-D5DD-45E8-AA45-6562FB7BA452}" presName="sibTrans" presStyleCnt="0"/>
      <dgm:spPr/>
    </dgm:pt>
    <dgm:pt modelId="{72221B48-F0A6-4087-B76A-784C09CEEB73}" type="pres">
      <dgm:prSet presAssocID="{B4212682-39DE-491D-99C1-1A7DDB17B940}" presName="node" presStyleLbl="node1" presStyleIdx="5" presStyleCnt="6">
        <dgm:presLayoutVars>
          <dgm:bulletEnabled val="1"/>
        </dgm:presLayoutVars>
      </dgm:prSet>
      <dgm:spPr/>
    </dgm:pt>
  </dgm:ptLst>
  <dgm:cxnLst>
    <dgm:cxn modelId="{B724FA0B-7AB2-410B-96B0-4F05B2A3CFF2}" type="presOf" srcId="{B4212682-39DE-491D-99C1-1A7DDB17B940}" destId="{72221B48-F0A6-4087-B76A-784C09CEEB73}" srcOrd="0" destOrd="0" presId="urn:microsoft.com/office/officeart/2005/8/layout/default"/>
    <dgm:cxn modelId="{581A4126-2877-4FA7-BA27-799EBB533399}" type="presOf" srcId="{66CBC5A7-F83E-4030-A851-27BA9059C81E}" destId="{F8265627-E32D-42D1-94C7-DBA1CBE688A7}" srcOrd="0" destOrd="0" presId="urn:microsoft.com/office/officeart/2005/8/layout/default"/>
    <dgm:cxn modelId="{C4E3AD5B-DB54-47A7-8CC8-BD15D8F6FF12}" srcId="{AB580A96-95E2-4D48-950D-4DAF8058B309}" destId="{2F03ECB2-C05D-4766-9E0F-E0BF23A59789}" srcOrd="1" destOrd="0" parTransId="{B08AE048-552F-4C2A-A62B-E12C73C0BE94}" sibTransId="{46CE5056-5443-477E-9DF2-C79BBA799668}"/>
    <dgm:cxn modelId="{B57A7465-588F-4E3B-90E2-62BC77D9FE83}" type="presOf" srcId="{EF0DC95D-7C68-4B50-A418-4F072A8EE4B7}" destId="{01F09C87-5903-4D28-BAC0-20A02B3E0FC8}" srcOrd="0" destOrd="0" presId="urn:microsoft.com/office/officeart/2005/8/layout/default"/>
    <dgm:cxn modelId="{A5D2E969-443D-4B70-8196-09D5731B7F75}" type="presOf" srcId="{B098334D-A4FC-4D95-9002-F20E3AF6D2A2}" destId="{85FCFF8C-A3BE-4074-A3DC-AB2DDCA69842}" srcOrd="0" destOrd="0" presId="urn:microsoft.com/office/officeart/2005/8/layout/default"/>
    <dgm:cxn modelId="{4B837E4B-1B8F-4817-8A48-5A7DBDB84E76}" type="presOf" srcId="{AB580A96-95E2-4D48-950D-4DAF8058B309}" destId="{2E805326-7102-4164-8EC2-AE3DEA0EF7FE}" srcOrd="0" destOrd="0" presId="urn:microsoft.com/office/officeart/2005/8/layout/default"/>
    <dgm:cxn modelId="{DA45466E-E3E6-4969-988A-D02981D3CCAA}" type="presOf" srcId="{13456BF4-9B01-4B61-982F-2AC4C235ACF9}" destId="{130B684E-D100-45F8-854F-974D34734833}" srcOrd="0" destOrd="0" presId="urn:microsoft.com/office/officeart/2005/8/layout/default"/>
    <dgm:cxn modelId="{8DCD5F82-B578-43A1-BB4C-BD9B3A584377}" type="presOf" srcId="{2F03ECB2-C05D-4766-9E0F-E0BF23A59789}" destId="{D385806B-A245-4CE6-BF15-24F2F23AA3E1}" srcOrd="0" destOrd="0" presId="urn:microsoft.com/office/officeart/2005/8/layout/default"/>
    <dgm:cxn modelId="{A6DEE987-A14E-4520-9ED7-1D621B1B3E82}" srcId="{AB580A96-95E2-4D48-950D-4DAF8058B309}" destId="{66CBC5A7-F83E-4030-A851-27BA9059C81E}" srcOrd="3" destOrd="0" parTransId="{11703718-B1FE-445F-8D48-293773C41202}" sibTransId="{57D945C2-50A8-4992-A322-7C2703315E37}"/>
    <dgm:cxn modelId="{2D5211AA-D1EC-4DCC-9354-23EA3168012D}" srcId="{AB580A96-95E2-4D48-950D-4DAF8058B309}" destId="{EF0DC95D-7C68-4B50-A418-4F072A8EE4B7}" srcOrd="0" destOrd="0" parTransId="{A7EF7131-0D6A-4A8B-A4AB-D35689F6AF26}" sibTransId="{9FABD363-FD00-408D-9E76-1A7FD5255CDE}"/>
    <dgm:cxn modelId="{94F417DC-CB98-457D-B16C-CB11CF372466}" srcId="{AB580A96-95E2-4D48-950D-4DAF8058B309}" destId="{13456BF4-9B01-4B61-982F-2AC4C235ACF9}" srcOrd="4" destOrd="0" parTransId="{1BD3CFE1-C052-4E90-8BC4-8C1CA33638A1}" sibTransId="{41FAF8BE-D5DD-45E8-AA45-6562FB7BA452}"/>
    <dgm:cxn modelId="{2B4E86F6-D7E1-4013-9F27-AA683E9A8E01}" srcId="{AB580A96-95E2-4D48-950D-4DAF8058B309}" destId="{B098334D-A4FC-4D95-9002-F20E3AF6D2A2}" srcOrd="2" destOrd="0" parTransId="{9A7A4B69-9C2A-40BE-B6E1-A4E9941099F2}" sibTransId="{516C6802-4574-43EB-A8FA-6AB7D0D61817}"/>
    <dgm:cxn modelId="{0EEAE2FB-05F3-449C-8F39-0558AF9E2917}" srcId="{AB580A96-95E2-4D48-950D-4DAF8058B309}" destId="{B4212682-39DE-491D-99C1-1A7DDB17B940}" srcOrd="5" destOrd="0" parTransId="{E444D236-63C7-4B0B-A4F3-0282D93649CE}" sibTransId="{41CEBF29-903B-4A3E-BA22-C30BC7872218}"/>
    <dgm:cxn modelId="{909A2F44-06CF-4532-8F25-DB37B8C302A9}" type="presParOf" srcId="{2E805326-7102-4164-8EC2-AE3DEA0EF7FE}" destId="{01F09C87-5903-4D28-BAC0-20A02B3E0FC8}" srcOrd="0" destOrd="0" presId="urn:microsoft.com/office/officeart/2005/8/layout/default"/>
    <dgm:cxn modelId="{96A573C3-47D9-475A-B2FB-91B37D9533F0}" type="presParOf" srcId="{2E805326-7102-4164-8EC2-AE3DEA0EF7FE}" destId="{6CD89C8E-07DB-4530-8103-1CFAABA637BB}" srcOrd="1" destOrd="0" presId="urn:microsoft.com/office/officeart/2005/8/layout/default"/>
    <dgm:cxn modelId="{9256E442-FF3B-440B-BD8F-E866E9553C47}" type="presParOf" srcId="{2E805326-7102-4164-8EC2-AE3DEA0EF7FE}" destId="{D385806B-A245-4CE6-BF15-24F2F23AA3E1}" srcOrd="2" destOrd="0" presId="urn:microsoft.com/office/officeart/2005/8/layout/default"/>
    <dgm:cxn modelId="{CFCBF53F-CC9A-4F4C-BED9-508401008472}" type="presParOf" srcId="{2E805326-7102-4164-8EC2-AE3DEA0EF7FE}" destId="{5333F86D-5D1D-4C11-AC26-4F569F91993E}" srcOrd="3" destOrd="0" presId="urn:microsoft.com/office/officeart/2005/8/layout/default"/>
    <dgm:cxn modelId="{92D226B4-E63A-4F92-9164-E6A92DE62013}" type="presParOf" srcId="{2E805326-7102-4164-8EC2-AE3DEA0EF7FE}" destId="{85FCFF8C-A3BE-4074-A3DC-AB2DDCA69842}" srcOrd="4" destOrd="0" presId="urn:microsoft.com/office/officeart/2005/8/layout/default"/>
    <dgm:cxn modelId="{C8A39B55-9397-4AB9-A933-84E526037203}" type="presParOf" srcId="{2E805326-7102-4164-8EC2-AE3DEA0EF7FE}" destId="{4718CB48-C786-468F-A097-BBECB269F1D7}" srcOrd="5" destOrd="0" presId="urn:microsoft.com/office/officeart/2005/8/layout/default"/>
    <dgm:cxn modelId="{C723F3B6-8BB2-4562-9D3B-6FE0924850DB}" type="presParOf" srcId="{2E805326-7102-4164-8EC2-AE3DEA0EF7FE}" destId="{F8265627-E32D-42D1-94C7-DBA1CBE688A7}" srcOrd="6" destOrd="0" presId="urn:microsoft.com/office/officeart/2005/8/layout/default"/>
    <dgm:cxn modelId="{8D827938-D932-4E15-9DB3-BE65D682C0F2}" type="presParOf" srcId="{2E805326-7102-4164-8EC2-AE3DEA0EF7FE}" destId="{7ADD1E95-B639-4DA6-8F40-D5F877FEBFA1}" srcOrd="7" destOrd="0" presId="urn:microsoft.com/office/officeart/2005/8/layout/default"/>
    <dgm:cxn modelId="{9DAEF96B-ADF7-4763-A51F-1FAC02C42B69}" type="presParOf" srcId="{2E805326-7102-4164-8EC2-AE3DEA0EF7FE}" destId="{130B684E-D100-45F8-854F-974D34734833}" srcOrd="8" destOrd="0" presId="urn:microsoft.com/office/officeart/2005/8/layout/default"/>
    <dgm:cxn modelId="{666B7598-D485-43AB-9961-5D511F29B480}" type="presParOf" srcId="{2E805326-7102-4164-8EC2-AE3DEA0EF7FE}" destId="{CCA1EE21-0D48-4F73-8732-E1F85FC8FC8A}" srcOrd="9" destOrd="0" presId="urn:microsoft.com/office/officeart/2005/8/layout/default"/>
    <dgm:cxn modelId="{14911FF7-B0BE-4D74-B1C5-10A5F6FF436A}" type="presParOf" srcId="{2E805326-7102-4164-8EC2-AE3DEA0EF7FE}" destId="{72221B48-F0A6-4087-B76A-784C09CEEB7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371A9-202D-4462-A175-1054A9CF775A}">
      <dsp:nvSpPr>
        <dsp:cNvPr id="0" name=""/>
        <dsp:cNvSpPr/>
      </dsp:nvSpPr>
      <dsp:spPr>
        <a:xfrm rot="5400000">
          <a:off x="2301068" y="444649"/>
          <a:ext cx="3919637" cy="4010247"/>
        </a:xfrm>
        <a:prstGeom prst="round2Same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Scientist at heart</a:t>
          </a:r>
        </a:p>
        <a:p>
          <a:pPr marL="228600" lvl="1" indent="-228600" algn="l" defTabSz="933450">
            <a:lnSpc>
              <a:spcPct val="90000"/>
            </a:lnSpc>
            <a:spcBef>
              <a:spcPct val="0"/>
            </a:spcBef>
            <a:spcAft>
              <a:spcPct val="15000"/>
            </a:spcAft>
            <a:buChar char="•"/>
          </a:pPr>
          <a:r>
            <a:rPr lang="en-US" sz="2100" kern="1200"/>
            <a:t>Life-long learner</a:t>
          </a:r>
        </a:p>
        <a:p>
          <a:pPr marL="228600" lvl="1" indent="-228600" algn="l" defTabSz="933450">
            <a:lnSpc>
              <a:spcPct val="90000"/>
            </a:lnSpc>
            <a:spcBef>
              <a:spcPct val="0"/>
            </a:spcBef>
            <a:spcAft>
              <a:spcPct val="15000"/>
            </a:spcAft>
            <a:buChar char="•"/>
          </a:pPr>
          <a:r>
            <a:rPr lang="en-US" sz="2100" kern="1200"/>
            <a:t>Excellent Soft Skills </a:t>
          </a:r>
        </a:p>
        <a:p>
          <a:pPr marL="228600" lvl="1" indent="-228600" algn="l" defTabSz="933450">
            <a:lnSpc>
              <a:spcPct val="90000"/>
            </a:lnSpc>
            <a:spcBef>
              <a:spcPct val="0"/>
            </a:spcBef>
            <a:spcAft>
              <a:spcPct val="15000"/>
            </a:spcAft>
            <a:buChar char="•"/>
          </a:pPr>
          <a:r>
            <a:rPr lang="en-US" sz="2100" kern="1200" dirty="0"/>
            <a:t>Background starting and managing small businesses </a:t>
          </a:r>
        </a:p>
        <a:p>
          <a:pPr marL="228600" lvl="1" indent="-228600" algn="l" defTabSz="933450">
            <a:lnSpc>
              <a:spcPct val="90000"/>
            </a:lnSpc>
            <a:spcBef>
              <a:spcPct val="0"/>
            </a:spcBef>
            <a:spcAft>
              <a:spcPct val="15000"/>
            </a:spcAft>
            <a:buChar char="•"/>
          </a:pPr>
          <a:r>
            <a:rPr lang="en-US" sz="2100" kern="1200" dirty="0"/>
            <a:t>Curated and ran successful marketing campaigns for several companies. </a:t>
          </a:r>
        </a:p>
        <a:p>
          <a:pPr marL="228600" lvl="1" indent="-228600" algn="l" defTabSz="933450">
            <a:lnSpc>
              <a:spcPct val="90000"/>
            </a:lnSpc>
            <a:spcBef>
              <a:spcPct val="0"/>
            </a:spcBef>
            <a:spcAft>
              <a:spcPct val="15000"/>
            </a:spcAft>
            <a:buChar char="•"/>
          </a:pPr>
          <a:r>
            <a:rPr lang="en-US" sz="2100" kern="1200"/>
            <a:t>Enthusiastic and excited about data and the way it can impact the world. </a:t>
          </a:r>
        </a:p>
      </dsp:txBody>
      <dsp:txXfrm rot="-5400000">
        <a:off x="2255764" y="681295"/>
        <a:ext cx="3818906" cy="3536955"/>
      </dsp:txXfrm>
    </dsp:sp>
    <dsp:sp modelId="{EE306A78-10FE-4B40-BE21-3C4F3A93BAA5}">
      <dsp:nvSpPr>
        <dsp:cNvPr id="0" name=""/>
        <dsp:cNvSpPr/>
      </dsp:nvSpPr>
      <dsp:spPr>
        <a:xfrm>
          <a:off x="0" y="0"/>
          <a:ext cx="2255763" cy="4899547"/>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10117" y="110117"/>
        <a:ext cx="2035529" cy="46793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850848" y="3303"/>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id: The title ID on </a:t>
          </a:r>
          <a:r>
            <a:rPr lang="en-US" sz="1600" b="0" i="0" kern="1200" dirty="0" err="1"/>
            <a:t>JustWatch</a:t>
          </a:r>
          <a:r>
            <a:rPr lang="en-US" sz="1600" b="0" i="0" kern="1200" dirty="0"/>
            <a:t>.</a:t>
          </a:r>
          <a:endParaRPr lang="en-US" sz="1600" kern="1200" dirty="0"/>
        </a:p>
      </dsp:txBody>
      <dsp:txXfrm>
        <a:off x="850848" y="3303"/>
        <a:ext cx="2012108" cy="1207264"/>
      </dsp:txXfrm>
    </dsp:sp>
    <dsp:sp modelId="{25732B7C-DA06-4773-AB69-907833DB997D}">
      <dsp:nvSpPr>
        <dsp:cNvPr id="0" name=""/>
        <dsp:cNvSpPr/>
      </dsp:nvSpPr>
      <dsp:spPr>
        <a:xfrm>
          <a:off x="3017929" y="71163"/>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title: The name of the title.</a:t>
          </a:r>
          <a:endParaRPr lang="en-US" sz="1600" kern="1200" dirty="0"/>
        </a:p>
      </dsp:txBody>
      <dsp:txXfrm>
        <a:off x="3017929" y="71163"/>
        <a:ext cx="2012108" cy="1207264"/>
      </dsp:txXfrm>
    </dsp:sp>
    <dsp:sp modelId="{D07786D9-FA0D-4C2E-84E3-1ACC28A331F0}">
      <dsp:nvSpPr>
        <dsp:cNvPr id="0" name=""/>
        <dsp:cNvSpPr/>
      </dsp:nvSpPr>
      <dsp:spPr>
        <a:xfrm>
          <a:off x="5277486" y="3303"/>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show_type</a:t>
          </a:r>
          <a:r>
            <a:rPr lang="en-US" sz="1600" b="0" i="0" kern="1200" dirty="0"/>
            <a:t>: TV show or movie.</a:t>
          </a:r>
          <a:endParaRPr lang="en-US" sz="1600" kern="1200" dirty="0"/>
        </a:p>
      </dsp:txBody>
      <dsp:txXfrm>
        <a:off x="5277486" y="3303"/>
        <a:ext cx="2012108" cy="1207264"/>
      </dsp:txXfrm>
    </dsp:sp>
    <dsp:sp modelId="{243C7CCA-F520-40FC-B342-1DF8174ABFB6}">
      <dsp:nvSpPr>
        <dsp:cNvPr id="0" name=""/>
        <dsp:cNvSpPr/>
      </dsp:nvSpPr>
      <dsp:spPr>
        <a:xfrm>
          <a:off x="7490805" y="3303"/>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description: A brief description.</a:t>
          </a:r>
          <a:endParaRPr lang="en-US" sz="1600" kern="1200"/>
        </a:p>
      </dsp:txBody>
      <dsp:txXfrm>
        <a:off x="7490805" y="3303"/>
        <a:ext cx="2012108" cy="1207264"/>
      </dsp:txXfrm>
    </dsp:sp>
    <dsp:sp modelId="{62190CA5-3449-4109-A378-E0CADB1924AF}">
      <dsp:nvSpPr>
        <dsp:cNvPr id="0" name=""/>
        <dsp:cNvSpPr/>
      </dsp:nvSpPr>
      <dsp:spPr>
        <a:xfrm>
          <a:off x="850848" y="1411779"/>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release_year: The release year.</a:t>
          </a:r>
          <a:endParaRPr lang="en-US" sz="1600" kern="1200"/>
        </a:p>
      </dsp:txBody>
      <dsp:txXfrm>
        <a:off x="850848" y="1411779"/>
        <a:ext cx="2012108" cy="1207264"/>
      </dsp:txXfrm>
    </dsp:sp>
    <dsp:sp modelId="{4CC285D1-D11D-43F8-A3D0-051747F172CD}">
      <dsp:nvSpPr>
        <dsp:cNvPr id="0" name=""/>
        <dsp:cNvSpPr/>
      </dsp:nvSpPr>
      <dsp:spPr>
        <a:xfrm>
          <a:off x="3064167" y="1411779"/>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age_certification: The age certification.</a:t>
          </a:r>
          <a:endParaRPr lang="en-US" sz="1600" kern="1200"/>
        </a:p>
      </dsp:txBody>
      <dsp:txXfrm>
        <a:off x="3064167" y="1411779"/>
        <a:ext cx="2012108" cy="1207264"/>
      </dsp:txXfrm>
    </dsp:sp>
    <dsp:sp modelId="{54282EF7-A5AB-4DCD-B5FE-298A51170261}">
      <dsp:nvSpPr>
        <dsp:cNvPr id="0" name=""/>
        <dsp:cNvSpPr/>
      </dsp:nvSpPr>
      <dsp:spPr>
        <a:xfrm>
          <a:off x="5277486" y="1411779"/>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runtime: The length of the episode (SHOW) or movie.</a:t>
          </a:r>
          <a:endParaRPr lang="en-US" sz="1600" kern="1200"/>
        </a:p>
      </dsp:txBody>
      <dsp:txXfrm>
        <a:off x="5277486" y="1411779"/>
        <a:ext cx="2012108" cy="1207264"/>
      </dsp:txXfrm>
    </dsp:sp>
    <dsp:sp modelId="{B4FDCAFB-EE1E-43D5-8FB7-4C503A106463}">
      <dsp:nvSpPr>
        <dsp:cNvPr id="0" name=""/>
        <dsp:cNvSpPr/>
      </dsp:nvSpPr>
      <dsp:spPr>
        <a:xfrm>
          <a:off x="7490805" y="1411779"/>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genres: A list of genres.</a:t>
          </a:r>
          <a:endParaRPr lang="en-US" sz="1600" kern="1200"/>
        </a:p>
      </dsp:txBody>
      <dsp:txXfrm>
        <a:off x="7490805" y="1411779"/>
        <a:ext cx="2012108" cy="1207264"/>
      </dsp:txXfrm>
    </dsp:sp>
    <dsp:sp modelId="{5D194400-43D6-42F5-9F0F-371291080CA6}">
      <dsp:nvSpPr>
        <dsp:cNvPr id="0" name=""/>
        <dsp:cNvSpPr/>
      </dsp:nvSpPr>
      <dsp:spPr>
        <a:xfrm>
          <a:off x="850848" y="2820254"/>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production_countries: A list of countries that produced the title.</a:t>
          </a:r>
          <a:endParaRPr lang="en-US" sz="1600" kern="1200"/>
        </a:p>
      </dsp:txBody>
      <dsp:txXfrm>
        <a:off x="850848" y="2820254"/>
        <a:ext cx="2012108" cy="1207264"/>
      </dsp:txXfrm>
    </dsp:sp>
    <dsp:sp modelId="{FA6B1C9E-BBC4-4DB8-9C16-330879BF84E0}">
      <dsp:nvSpPr>
        <dsp:cNvPr id="0" name=""/>
        <dsp:cNvSpPr/>
      </dsp:nvSpPr>
      <dsp:spPr>
        <a:xfrm>
          <a:off x="3064167" y="2820254"/>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seasons: Number of seasons if it's a SHOW.</a:t>
          </a:r>
          <a:endParaRPr lang="en-US" sz="1600" kern="1200"/>
        </a:p>
      </dsp:txBody>
      <dsp:txXfrm>
        <a:off x="3064167" y="2820254"/>
        <a:ext cx="2012108" cy="1207264"/>
      </dsp:txXfrm>
    </dsp:sp>
    <dsp:sp modelId="{D0A8735C-86D1-4F3D-A03B-37945F259D6E}">
      <dsp:nvSpPr>
        <dsp:cNvPr id="0" name=""/>
        <dsp:cNvSpPr/>
      </dsp:nvSpPr>
      <dsp:spPr>
        <a:xfrm>
          <a:off x="5264347" y="2859647"/>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imdb_id: The title ID on IMDB.</a:t>
          </a:r>
          <a:endParaRPr lang="en-US" sz="1600" kern="1200"/>
        </a:p>
      </dsp:txBody>
      <dsp:txXfrm>
        <a:off x="5264347" y="2859647"/>
        <a:ext cx="2012108" cy="1207264"/>
      </dsp:txXfrm>
    </dsp:sp>
    <dsp:sp modelId="{BD72BBE5-866E-4BE2-950D-BBA6691B861A}">
      <dsp:nvSpPr>
        <dsp:cNvPr id="0" name=""/>
        <dsp:cNvSpPr/>
      </dsp:nvSpPr>
      <dsp:spPr>
        <a:xfrm>
          <a:off x="7490805" y="2820254"/>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imdb_score</a:t>
          </a:r>
          <a:r>
            <a:rPr lang="en-US" sz="1600" b="0" i="0" kern="1200" dirty="0"/>
            <a:t>: Score on IMDB.</a:t>
          </a:r>
          <a:endParaRPr lang="en-US" sz="1600" kern="1200" dirty="0"/>
        </a:p>
      </dsp:txBody>
      <dsp:txXfrm>
        <a:off x="7490805" y="2820254"/>
        <a:ext cx="2012108" cy="1207264"/>
      </dsp:txXfrm>
    </dsp:sp>
    <dsp:sp modelId="{29F9D50D-55E4-4F90-91C7-17F5E62126D2}">
      <dsp:nvSpPr>
        <dsp:cNvPr id="0" name=""/>
        <dsp:cNvSpPr/>
      </dsp:nvSpPr>
      <dsp:spPr>
        <a:xfrm>
          <a:off x="1957508" y="4228730"/>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imdb_votes: Votes on IMDB.</a:t>
          </a:r>
          <a:endParaRPr lang="en-US" sz="1600" kern="1200"/>
        </a:p>
      </dsp:txBody>
      <dsp:txXfrm>
        <a:off x="1957508" y="4228730"/>
        <a:ext cx="2012108" cy="1207264"/>
      </dsp:txXfrm>
    </dsp:sp>
    <dsp:sp modelId="{A4A6F9D9-38B2-4B1E-B7D5-FA2B03CAA67D}">
      <dsp:nvSpPr>
        <dsp:cNvPr id="0" name=""/>
        <dsp:cNvSpPr/>
      </dsp:nvSpPr>
      <dsp:spPr>
        <a:xfrm>
          <a:off x="4170826" y="4228730"/>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tmdb_popularity: Popularity on TMDB.</a:t>
          </a:r>
          <a:endParaRPr lang="en-US" sz="1600" kern="1200"/>
        </a:p>
      </dsp:txBody>
      <dsp:txXfrm>
        <a:off x="4170826" y="4228730"/>
        <a:ext cx="2012108" cy="1207264"/>
      </dsp:txXfrm>
    </dsp:sp>
    <dsp:sp modelId="{E8DC457F-2BB7-46E8-9998-B96FB95C9211}">
      <dsp:nvSpPr>
        <dsp:cNvPr id="0" name=""/>
        <dsp:cNvSpPr/>
      </dsp:nvSpPr>
      <dsp:spPr>
        <a:xfrm>
          <a:off x="6384145" y="4228730"/>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tmdb_score: Score on TMDB.</a:t>
          </a:r>
          <a:endParaRPr lang="en-US" sz="1600" kern="1200"/>
        </a:p>
      </dsp:txBody>
      <dsp:txXfrm>
        <a:off x="6384145" y="4228730"/>
        <a:ext cx="2012108" cy="12072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BD23D-F40D-49F2-B03D-90DBC6A83BF7}">
      <dsp:nvSpPr>
        <dsp:cNvPr id="0" name=""/>
        <dsp:cNvSpPr/>
      </dsp:nvSpPr>
      <dsp:spPr>
        <a:xfrm>
          <a:off x="0" y="446475"/>
          <a:ext cx="10353675" cy="896439"/>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Overall streaming services </a:t>
          </a:r>
          <a:r>
            <a:rPr lang="en-US" sz="2300" b="1" kern="1200" dirty="0"/>
            <a:t>shows</a:t>
          </a:r>
          <a:r>
            <a:rPr lang="en-US" sz="2300" kern="1200" dirty="0"/>
            <a:t> scored significantly higher than </a:t>
          </a:r>
          <a:r>
            <a:rPr lang="en-US" sz="2300" b="1" kern="1200" dirty="0"/>
            <a:t>movies.</a:t>
          </a:r>
        </a:p>
      </dsp:txBody>
      <dsp:txXfrm>
        <a:off x="43761" y="490236"/>
        <a:ext cx="10266153" cy="808917"/>
      </dsp:txXfrm>
    </dsp:sp>
    <dsp:sp modelId="{BFA5AE2D-368C-4D82-ACA7-850F3748B01C}">
      <dsp:nvSpPr>
        <dsp:cNvPr id="0" name=""/>
        <dsp:cNvSpPr/>
      </dsp:nvSpPr>
      <dsp:spPr>
        <a:xfrm>
          <a:off x="0" y="1409155"/>
          <a:ext cx="10353675" cy="896439"/>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HBO has higher scores across shows, movies and overall than both Hulu and Netflix.</a:t>
          </a:r>
        </a:p>
      </dsp:txBody>
      <dsp:txXfrm>
        <a:off x="43761" y="1452916"/>
        <a:ext cx="10266153" cy="808917"/>
      </dsp:txXfrm>
    </dsp:sp>
    <dsp:sp modelId="{41C3D326-F52A-45C6-9AD4-BFD010DA6EB4}">
      <dsp:nvSpPr>
        <dsp:cNvPr id="0" name=""/>
        <dsp:cNvSpPr/>
      </dsp:nvSpPr>
      <dsp:spPr>
        <a:xfrm>
          <a:off x="0" y="2371834"/>
          <a:ext cx="10353675" cy="896439"/>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When looking at runtimes over all media forms through the decades Netflix and HBO both trend towards longer runtimes while Hulu is trending towards shorter runtimes.  </a:t>
          </a:r>
        </a:p>
      </dsp:txBody>
      <dsp:txXfrm>
        <a:off x="43761" y="2415595"/>
        <a:ext cx="10266153" cy="808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18AA9-CB4E-422B-9413-7D201AC2594F}">
      <dsp:nvSpPr>
        <dsp:cNvPr id="0" name=""/>
        <dsp:cNvSpPr/>
      </dsp:nvSpPr>
      <dsp:spPr>
        <a:xfrm>
          <a:off x="0" y="0"/>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BEB46ED-7F73-4856-98A3-22AE2B72B90E}">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Netflix generated $24.9 billion revenue in 2021, a 23.8% increase year-on-year</a:t>
          </a:r>
          <a:endParaRPr lang="en-US" sz="2600" kern="1200" dirty="0"/>
        </a:p>
      </dsp:txBody>
      <dsp:txXfrm>
        <a:off x="0" y="0"/>
        <a:ext cx="6266011" cy="1224886"/>
      </dsp:txXfrm>
    </dsp:sp>
    <dsp:sp modelId="{4DCCCD7E-184C-4472-B4AF-714A394D2B82}">
      <dsp:nvSpPr>
        <dsp:cNvPr id="0" name=""/>
        <dsp:cNvSpPr/>
      </dsp:nvSpPr>
      <dsp:spPr>
        <a:xfrm>
          <a:off x="0" y="1224886"/>
          <a:ext cx="6266011" cy="0"/>
        </a:xfrm>
        <a:prstGeom prst="line">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w="9525" cap="rnd" cmpd="sng" algn="ctr">
          <a:solidFill>
            <a:schemeClr val="accent5">
              <a:hueOff val="-279955"/>
              <a:satOff val="15216"/>
              <a:lumOff val="-281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91D41D0-4CBE-4263-9F44-228705B5CCF6}">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$12.97 billion of Netflix’s revenue was generated in North America, its largest market</a:t>
          </a:r>
          <a:endParaRPr lang="en-US" sz="2600" kern="1200"/>
        </a:p>
      </dsp:txBody>
      <dsp:txXfrm>
        <a:off x="0" y="1224886"/>
        <a:ext cx="6266011" cy="1224886"/>
      </dsp:txXfrm>
    </dsp:sp>
    <dsp:sp modelId="{3D57626C-FD27-4AAA-A8C0-C21FDF67E65D}">
      <dsp:nvSpPr>
        <dsp:cNvPr id="0" name=""/>
        <dsp:cNvSpPr/>
      </dsp:nvSpPr>
      <dsp:spPr>
        <a:xfrm>
          <a:off x="0" y="2449773"/>
          <a:ext cx="6266011" cy="0"/>
        </a:xfrm>
        <a:prstGeom prst="line">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w="9525" cap="rnd" cmpd="sng" algn="ctr">
          <a:solidFill>
            <a:schemeClr val="accent5">
              <a:hueOff val="-559910"/>
              <a:satOff val="30431"/>
              <a:lumOff val="-562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0C5ED28-B037-4487-948B-4FF0D66CD119}">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Netflix had an operating profit of $5.1 billion in 2021, an 85% increase year-on-year</a:t>
          </a:r>
          <a:endParaRPr lang="en-US" sz="2600" kern="1200"/>
        </a:p>
      </dsp:txBody>
      <dsp:txXfrm>
        <a:off x="0" y="2449773"/>
        <a:ext cx="6266011" cy="1224886"/>
      </dsp:txXfrm>
    </dsp:sp>
    <dsp:sp modelId="{56067D15-2F35-4F85-BA28-678DF1C42E2E}">
      <dsp:nvSpPr>
        <dsp:cNvPr id="0" name=""/>
        <dsp:cNvSpPr/>
      </dsp:nvSpPr>
      <dsp:spPr>
        <a:xfrm>
          <a:off x="0" y="3674660"/>
          <a:ext cx="6266011" cy="0"/>
        </a:xfrm>
        <a:prstGeom prst="line">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w="9525" cap="rnd" cmpd="sng" algn="ctr">
          <a:solidFill>
            <a:schemeClr val="accent5">
              <a:hueOff val="-839865"/>
              <a:satOff val="45647"/>
              <a:lumOff val="-843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16AB804-279B-401E-9AA8-EDFBDC92A3EC}">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In 2022, Netflix had 222 million subscribers worldwide</a:t>
          </a:r>
          <a:endParaRPr lang="en-US" sz="2600" kern="1200"/>
        </a:p>
      </dsp:txBody>
      <dsp:txXfrm>
        <a:off x="0" y="3674660"/>
        <a:ext cx="6266011" cy="12248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146871" y="408"/>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id: The title ID on </a:t>
          </a:r>
          <a:r>
            <a:rPr lang="en-US" sz="1500" b="0" i="0" kern="1200" dirty="0" err="1"/>
            <a:t>JustWatch</a:t>
          </a:r>
          <a:r>
            <a:rPr lang="en-US" sz="1500" b="0" i="0" kern="1200" dirty="0"/>
            <a:t>.</a:t>
          </a:r>
          <a:endParaRPr lang="en-US" sz="1500" kern="1200" dirty="0"/>
        </a:p>
      </dsp:txBody>
      <dsp:txXfrm>
        <a:off x="146871" y="408"/>
        <a:ext cx="1863062" cy="1117837"/>
      </dsp:txXfrm>
    </dsp:sp>
    <dsp:sp modelId="{25732B7C-DA06-4773-AB69-907833DB997D}">
      <dsp:nvSpPr>
        <dsp:cNvPr id="0" name=""/>
        <dsp:cNvSpPr/>
      </dsp:nvSpPr>
      <dsp:spPr>
        <a:xfrm>
          <a:off x="2196240" y="408"/>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title: The name of the title.</a:t>
          </a:r>
          <a:endParaRPr lang="en-US" sz="1500" kern="1200"/>
        </a:p>
      </dsp:txBody>
      <dsp:txXfrm>
        <a:off x="2196240" y="408"/>
        <a:ext cx="1863062" cy="1117837"/>
      </dsp:txXfrm>
    </dsp:sp>
    <dsp:sp modelId="{D07786D9-FA0D-4C2E-84E3-1ACC28A331F0}">
      <dsp:nvSpPr>
        <dsp:cNvPr id="0" name=""/>
        <dsp:cNvSpPr/>
      </dsp:nvSpPr>
      <dsp:spPr>
        <a:xfrm>
          <a:off x="4245609" y="408"/>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show_type: TV show or movie.</a:t>
          </a:r>
          <a:endParaRPr lang="en-US" sz="1500" kern="1200"/>
        </a:p>
      </dsp:txBody>
      <dsp:txXfrm>
        <a:off x="4245609" y="408"/>
        <a:ext cx="1863062" cy="1117837"/>
      </dsp:txXfrm>
    </dsp:sp>
    <dsp:sp modelId="{243C7CCA-F520-40FC-B342-1DF8174ABFB6}">
      <dsp:nvSpPr>
        <dsp:cNvPr id="0" name=""/>
        <dsp:cNvSpPr/>
      </dsp:nvSpPr>
      <dsp:spPr>
        <a:xfrm>
          <a:off x="6294978" y="408"/>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description: A brief description.</a:t>
          </a:r>
          <a:endParaRPr lang="en-US" sz="1500" kern="1200"/>
        </a:p>
      </dsp:txBody>
      <dsp:txXfrm>
        <a:off x="6294978" y="408"/>
        <a:ext cx="1863062" cy="1117837"/>
      </dsp:txXfrm>
    </dsp:sp>
    <dsp:sp modelId="{62190CA5-3449-4109-A378-E0CADB1924AF}">
      <dsp:nvSpPr>
        <dsp:cNvPr id="0" name=""/>
        <dsp:cNvSpPr/>
      </dsp:nvSpPr>
      <dsp:spPr>
        <a:xfrm>
          <a:off x="8344347" y="408"/>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release_year: The release year.</a:t>
          </a:r>
          <a:endParaRPr lang="en-US" sz="1500" kern="1200"/>
        </a:p>
      </dsp:txBody>
      <dsp:txXfrm>
        <a:off x="8344347" y="408"/>
        <a:ext cx="1863062" cy="1117837"/>
      </dsp:txXfrm>
    </dsp:sp>
    <dsp:sp modelId="{4CC285D1-D11D-43F8-A3D0-051747F172CD}">
      <dsp:nvSpPr>
        <dsp:cNvPr id="0" name=""/>
        <dsp:cNvSpPr/>
      </dsp:nvSpPr>
      <dsp:spPr>
        <a:xfrm>
          <a:off x="146871" y="1304552"/>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age_certification: The age certification.</a:t>
          </a:r>
          <a:endParaRPr lang="en-US" sz="1500" kern="1200"/>
        </a:p>
      </dsp:txBody>
      <dsp:txXfrm>
        <a:off x="146871" y="1304552"/>
        <a:ext cx="1863062" cy="1117837"/>
      </dsp:txXfrm>
    </dsp:sp>
    <dsp:sp modelId="{54282EF7-A5AB-4DCD-B5FE-298A51170261}">
      <dsp:nvSpPr>
        <dsp:cNvPr id="0" name=""/>
        <dsp:cNvSpPr/>
      </dsp:nvSpPr>
      <dsp:spPr>
        <a:xfrm>
          <a:off x="2196240" y="1304552"/>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runtime: The length of the episode (SHOW) or movie.</a:t>
          </a:r>
          <a:endParaRPr lang="en-US" sz="1500" kern="1200"/>
        </a:p>
      </dsp:txBody>
      <dsp:txXfrm>
        <a:off x="2196240" y="1304552"/>
        <a:ext cx="1863062" cy="1117837"/>
      </dsp:txXfrm>
    </dsp:sp>
    <dsp:sp modelId="{B4FDCAFB-EE1E-43D5-8FB7-4C503A106463}">
      <dsp:nvSpPr>
        <dsp:cNvPr id="0" name=""/>
        <dsp:cNvSpPr/>
      </dsp:nvSpPr>
      <dsp:spPr>
        <a:xfrm>
          <a:off x="4245609" y="1304552"/>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genres: A list of genres.</a:t>
          </a:r>
          <a:endParaRPr lang="en-US" sz="1500" kern="1200"/>
        </a:p>
      </dsp:txBody>
      <dsp:txXfrm>
        <a:off x="4245609" y="1304552"/>
        <a:ext cx="1863062" cy="1117837"/>
      </dsp:txXfrm>
    </dsp:sp>
    <dsp:sp modelId="{5D194400-43D6-42F5-9F0F-371291080CA6}">
      <dsp:nvSpPr>
        <dsp:cNvPr id="0" name=""/>
        <dsp:cNvSpPr/>
      </dsp:nvSpPr>
      <dsp:spPr>
        <a:xfrm>
          <a:off x="6294978" y="1304552"/>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production_countries: A list of countries that produced the title.</a:t>
          </a:r>
          <a:endParaRPr lang="en-US" sz="1500" kern="1200"/>
        </a:p>
      </dsp:txBody>
      <dsp:txXfrm>
        <a:off x="6294978" y="1304552"/>
        <a:ext cx="1863062" cy="1117837"/>
      </dsp:txXfrm>
    </dsp:sp>
    <dsp:sp modelId="{FA6B1C9E-BBC4-4DB8-9C16-330879BF84E0}">
      <dsp:nvSpPr>
        <dsp:cNvPr id="0" name=""/>
        <dsp:cNvSpPr/>
      </dsp:nvSpPr>
      <dsp:spPr>
        <a:xfrm>
          <a:off x="8344347" y="1304552"/>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seasons: Number of seasons if it's a SHOW.</a:t>
          </a:r>
          <a:endParaRPr lang="en-US" sz="1500" kern="1200"/>
        </a:p>
      </dsp:txBody>
      <dsp:txXfrm>
        <a:off x="8344347" y="1304552"/>
        <a:ext cx="1863062" cy="1117837"/>
      </dsp:txXfrm>
    </dsp:sp>
    <dsp:sp modelId="{D0A8735C-86D1-4F3D-A03B-37945F259D6E}">
      <dsp:nvSpPr>
        <dsp:cNvPr id="0" name=""/>
        <dsp:cNvSpPr/>
      </dsp:nvSpPr>
      <dsp:spPr>
        <a:xfrm>
          <a:off x="134705" y="2609104"/>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imdb_id: The title ID on IMDB.</a:t>
          </a:r>
          <a:endParaRPr lang="en-US" sz="1500" kern="1200"/>
        </a:p>
      </dsp:txBody>
      <dsp:txXfrm>
        <a:off x="134705" y="2609104"/>
        <a:ext cx="1863062" cy="1117837"/>
      </dsp:txXfrm>
    </dsp:sp>
    <dsp:sp modelId="{BD72BBE5-866E-4BE2-950D-BBA6691B861A}">
      <dsp:nvSpPr>
        <dsp:cNvPr id="0" name=""/>
        <dsp:cNvSpPr/>
      </dsp:nvSpPr>
      <dsp:spPr>
        <a:xfrm>
          <a:off x="2196240" y="2608696"/>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err="1"/>
            <a:t>imdb_score</a:t>
          </a:r>
          <a:r>
            <a:rPr lang="en-US" sz="1500" b="0" i="0" kern="1200" dirty="0"/>
            <a:t>: Score on IMDB.</a:t>
          </a:r>
          <a:endParaRPr lang="en-US" sz="1500" kern="1200" dirty="0"/>
        </a:p>
      </dsp:txBody>
      <dsp:txXfrm>
        <a:off x="2196240" y="2608696"/>
        <a:ext cx="1863062" cy="1117837"/>
      </dsp:txXfrm>
    </dsp:sp>
    <dsp:sp modelId="{29F9D50D-55E4-4F90-91C7-17F5E62126D2}">
      <dsp:nvSpPr>
        <dsp:cNvPr id="0" name=""/>
        <dsp:cNvSpPr/>
      </dsp:nvSpPr>
      <dsp:spPr>
        <a:xfrm>
          <a:off x="4245609" y="2608696"/>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imdb_votes: Votes on IMDB.</a:t>
          </a:r>
          <a:endParaRPr lang="en-US" sz="1500" kern="1200"/>
        </a:p>
      </dsp:txBody>
      <dsp:txXfrm>
        <a:off x="4245609" y="2608696"/>
        <a:ext cx="1863062" cy="1117837"/>
      </dsp:txXfrm>
    </dsp:sp>
    <dsp:sp modelId="{A4A6F9D9-38B2-4B1E-B7D5-FA2B03CAA67D}">
      <dsp:nvSpPr>
        <dsp:cNvPr id="0" name=""/>
        <dsp:cNvSpPr/>
      </dsp:nvSpPr>
      <dsp:spPr>
        <a:xfrm>
          <a:off x="6294978" y="2608696"/>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tmdb_popularity: Popularity on TMDB.</a:t>
          </a:r>
          <a:endParaRPr lang="en-US" sz="1500" kern="1200"/>
        </a:p>
      </dsp:txBody>
      <dsp:txXfrm>
        <a:off x="6294978" y="2608696"/>
        <a:ext cx="1863062" cy="1117837"/>
      </dsp:txXfrm>
    </dsp:sp>
    <dsp:sp modelId="{E8DC457F-2BB7-46E8-9998-B96FB95C9211}">
      <dsp:nvSpPr>
        <dsp:cNvPr id="0" name=""/>
        <dsp:cNvSpPr/>
      </dsp:nvSpPr>
      <dsp:spPr>
        <a:xfrm>
          <a:off x="8344347" y="2608696"/>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tmdb_score: Score on TMDB.</a:t>
          </a:r>
          <a:endParaRPr lang="en-US" sz="1500" kern="1200"/>
        </a:p>
      </dsp:txBody>
      <dsp:txXfrm>
        <a:off x="8344347" y="2608696"/>
        <a:ext cx="1863062" cy="11178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3B524-C61C-4D5E-8490-8339D3B53A6B}">
      <dsp:nvSpPr>
        <dsp:cNvPr id="0" name=""/>
        <dsp:cNvSpPr/>
      </dsp:nvSpPr>
      <dsp:spPr>
        <a:xfrm>
          <a:off x="0" y="542878"/>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0F5FA-963F-4FC5-9101-0F96EA8D1E63}">
      <dsp:nvSpPr>
        <dsp:cNvPr id="0" name=""/>
        <dsp:cNvSpPr/>
      </dsp:nvSpPr>
      <dsp:spPr>
        <a:xfrm>
          <a:off x="331792" y="789666"/>
          <a:ext cx="603259" cy="603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27EA93-6447-4C93-BCC2-FDE5B3DBF914}">
      <dsp:nvSpPr>
        <dsp:cNvPr id="0" name=""/>
        <dsp:cNvSpPr/>
      </dsp:nvSpPr>
      <dsp:spPr>
        <a:xfrm>
          <a:off x="1266845" y="542878"/>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The team uploaded the data set into an R notebook. They wanted to find out how many rows (5,850), and columns (15). They also examined the column types (char, int, etc.). </a:t>
          </a:r>
          <a:endParaRPr lang="en-US" sz="1400" kern="1200" dirty="0"/>
        </a:p>
      </dsp:txBody>
      <dsp:txXfrm>
        <a:off x="1266845" y="542878"/>
        <a:ext cx="4711226" cy="1096835"/>
      </dsp:txXfrm>
    </dsp:sp>
    <dsp:sp modelId="{67FB1035-431A-414C-AA07-4C28C6927615}">
      <dsp:nvSpPr>
        <dsp:cNvPr id="0" name=""/>
        <dsp:cNvSpPr/>
      </dsp:nvSpPr>
      <dsp:spPr>
        <a:xfrm>
          <a:off x="0" y="1905613"/>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B3311-5AA2-4B63-9845-E9914971625E}">
      <dsp:nvSpPr>
        <dsp:cNvPr id="0" name=""/>
        <dsp:cNvSpPr/>
      </dsp:nvSpPr>
      <dsp:spPr>
        <a:xfrm>
          <a:off x="331792" y="2152401"/>
          <a:ext cx="603259" cy="603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F743F0-5276-426A-A157-311FF73794CA}">
      <dsp:nvSpPr>
        <dsp:cNvPr id="0" name=""/>
        <dsp:cNvSpPr/>
      </dsp:nvSpPr>
      <dsp:spPr>
        <a:xfrm>
          <a:off x="1266845" y="1905613"/>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Next, the team opened a Python notebook and continued to explore the data, looking at how many null values were present, the data types, etc. They created a correlation matrix to be able to have a cursory perusal of any correlations between factors. </a:t>
          </a:r>
          <a:endParaRPr lang="en-US" sz="1400" kern="1200" dirty="0"/>
        </a:p>
      </dsp:txBody>
      <dsp:txXfrm>
        <a:off x="1266845" y="1905613"/>
        <a:ext cx="4711226" cy="10968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418A8-22BE-4030-8816-2B47B5CB9578}">
      <dsp:nvSpPr>
        <dsp:cNvPr id="0" name=""/>
        <dsp:cNvSpPr/>
      </dsp:nvSpPr>
      <dsp:spPr>
        <a:xfrm>
          <a:off x="0" y="318914"/>
          <a:ext cx="10353675" cy="529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6CA367C-A0DC-4E8A-A4EB-E9545A887813}">
      <dsp:nvSpPr>
        <dsp:cNvPr id="0" name=""/>
        <dsp:cNvSpPr/>
      </dsp:nvSpPr>
      <dsp:spPr>
        <a:xfrm>
          <a:off x="517683" y="8954"/>
          <a:ext cx="7247572" cy="6199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kern="1200"/>
            <a:t>1. </a:t>
          </a:r>
          <a:r>
            <a:rPr lang="en-US" sz="2100" b="0" i="0" kern="1200"/>
            <a:t> </a:t>
          </a:r>
          <a:r>
            <a:rPr lang="en-US" sz="2100" b="1" i="0" kern="1200"/>
            <a:t>runtime</a:t>
          </a:r>
          <a:endParaRPr lang="en-US" sz="2100" kern="1200"/>
        </a:p>
      </dsp:txBody>
      <dsp:txXfrm>
        <a:off x="547945" y="39216"/>
        <a:ext cx="7187048" cy="559396"/>
      </dsp:txXfrm>
    </dsp:sp>
    <dsp:sp modelId="{9E0F7ECA-1999-4BAB-8805-820B8C046E4D}">
      <dsp:nvSpPr>
        <dsp:cNvPr id="0" name=""/>
        <dsp:cNvSpPr/>
      </dsp:nvSpPr>
      <dsp:spPr>
        <a:xfrm>
          <a:off x="0" y="1271474"/>
          <a:ext cx="10353675" cy="529200"/>
        </a:xfrm>
        <a:prstGeom prst="rect">
          <a:avLst/>
        </a:prstGeom>
        <a:solidFill>
          <a:schemeClr val="lt1">
            <a:alpha val="90000"/>
            <a:hueOff val="0"/>
            <a:satOff val="0"/>
            <a:lumOff val="0"/>
            <a:alphaOff val="0"/>
          </a:schemeClr>
        </a:solidFill>
        <a:ln w="9525" cap="rnd" cmpd="sng" algn="ctr">
          <a:solidFill>
            <a:schemeClr val="accent5">
              <a:hueOff val="-279955"/>
              <a:satOff val="15216"/>
              <a:lumOff val="-2811"/>
              <a:alphaOff val="0"/>
            </a:schemeClr>
          </a:solidFill>
          <a:prstDash val="solid"/>
        </a:ln>
        <a:effectLst/>
      </dsp:spPr>
      <dsp:style>
        <a:lnRef idx="1">
          <a:scrgbClr r="0" g="0" b="0"/>
        </a:lnRef>
        <a:fillRef idx="1">
          <a:scrgbClr r="0" g="0" b="0"/>
        </a:fillRef>
        <a:effectRef idx="0">
          <a:scrgbClr r="0" g="0" b="0"/>
        </a:effectRef>
        <a:fontRef idx="minor"/>
      </dsp:style>
    </dsp:sp>
    <dsp:sp modelId="{3F7DE642-684E-4874-83EE-6EC2504DBC9C}">
      <dsp:nvSpPr>
        <dsp:cNvPr id="0" name=""/>
        <dsp:cNvSpPr/>
      </dsp:nvSpPr>
      <dsp:spPr>
        <a:xfrm>
          <a:off x="517683" y="961514"/>
          <a:ext cx="7247572" cy="619920"/>
        </a:xfrm>
        <a:prstGeom prst="roundRect">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kern="1200"/>
            <a:t>2. </a:t>
          </a:r>
          <a:r>
            <a:rPr lang="en-US" sz="2100" b="1" i="0" kern="1200"/>
            <a:t> age_certification</a:t>
          </a:r>
          <a:endParaRPr lang="en-US" sz="2100" kern="1200"/>
        </a:p>
      </dsp:txBody>
      <dsp:txXfrm>
        <a:off x="547945" y="991776"/>
        <a:ext cx="7187048" cy="559396"/>
      </dsp:txXfrm>
    </dsp:sp>
    <dsp:sp modelId="{4E57E9B9-A660-4221-BA8D-CCA9723426A9}">
      <dsp:nvSpPr>
        <dsp:cNvPr id="0" name=""/>
        <dsp:cNvSpPr/>
      </dsp:nvSpPr>
      <dsp:spPr>
        <a:xfrm>
          <a:off x="0" y="2224035"/>
          <a:ext cx="10353675" cy="529200"/>
        </a:xfrm>
        <a:prstGeom prst="rect">
          <a:avLst/>
        </a:prstGeom>
        <a:solidFill>
          <a:schemeClr val="lt1">
            <a:alpha val="90000"/>
            <a:hueOff val="0"/>
            <a:satOff val="0"/>
            <a:lumOff val="0"/>
            <a:alphaOff val="0"/>
          </a:schemeClr>
        </a:solidFill>
        <a:ln w="9525" cap="rnd" cmpd="sng" algn="ctr">
          <a:solidFill>
            <a:schemeClr val="accent5">
              <a:hueOff val="-559910"/>
              <a:satOff val="30431"/>
              <a:lumOff val="-5621"/>
              <a:alphaOff val="0"/>
            </a:schemeClr>
          </a:solidFill>
          <a:prstDash val="solid"/>
        </a:ln>
        <a:effectLst/>
      </dsp:spPr>
      <dsp:style>
        <a:lnRef idx="1">
          <a:scrgbClr r="0" g="0" b="0"/>
        </a:lnRef>
        <a:fillRef idx="1">
          <a:scrgbClr r="0" g="0" b="0"/>
        </a:fillRef>
        <a:effectRef idx="0">
          <a:scrgbClr r="0" g="0" b="0"/>
        </a:effectRef>
        <a:fontRef idx="minor"/>
      </dsp:style>
    </dsp:sp>
    <dsp:sp modelId="{88C48A59-D9CB-4750-A107-9836B6077582}">
      <dsp:nvSpPr>
        <dsp:cNvPr id="0" name=""/>
        <dsp:cNvSpPr/>
      </dsp:nvSpPr>
      <dsp:spPr>
        <a:xfrm>
          <a:off x="517683" y="1914075"/>
          <a:ext cx="7247572" cy="619920"/>
        </a:xfrm>
        <a:prstGeom prst="roundRect">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3. imdb/tmbd_scores</a:t>
          </a:r>
          <a:r>
            <a:rPr lang="en-US" sz="2100" b="1" kern="1200"/>
            <a:t> </a:t>
          </a:r>
          <a:endParaRPr lang="en-US" sz="2100" kern="1200"/>
        </a:p>
      </dsp:txBody>
      <dsp:txXfrm>
        <a:off x="547945" y="1944337"/>
        <a:ext cx="7187048" cy="559396"/>
      </dsp:txXfrm>
    </dsp:sp>
    <dsp:sp modelId="{5A53D721-3815-4351-8320-EF395E6D2948}">
      <dsp:nvSpPr>
        <dsp:cNvPr id="0" name=""/>
        <dsp:cNvSpPr/>
      </dsp:nvSpPr>
      <dsp:spPr>
        <a:xfrm>
          <a:off x="0" y="3176595"/>
          <a:ext cx="10353675" cy="529200"/>
        </a:xfrm>
        <a:prstGeom prst="rect">
          <a:avLst/>
        </a:prstGeom>
        <a:solidFill>
          <a:schemeClr val="lt1">
            <a:alpha val="90000"/>
            <a:hueOff val="0"/>
            <a:satOff val="0"/>
            <a:lumOff val="0"/>
            <a:alphaOff val="0"/>
          </a:schemeClr>
        </a:solidFill>
        <a:ln w="9525" cap="rnd" cmpd="sng" algn="ctr">
          <a:solidFill>
            <a:schemeClr val="accent5">
              <a:hueOff val="-839865"/>
              <a:satOff val="45647"/>
              <a:lumOff val="-8432"/>
              <a:alphaOff val="0"/>
            </a:schemeClr>
          </a:solidFill>
          <a:prstDash val="solid"/>
        </a:ln>
        <a:effectLst/>
      </dsp:spPr>
      <dsp:style>
        <a:lnRef idx="1">
          <a:scrgbClr r="0" g="0" b="0"/>
        </a:lnRef>
        <a:fillRef idx="1">
          <a:scrgbClr r="0" g="0" b="0"/>
        </a:fillRef>
        <a:effectRef idx="0">
          <a:scrgbClr r="0" g="0" b="0"/>
        </a:effectRef>
        <a:fontRef idx="minor"/>
      </dsp:style>
    </dsp:sp>
    <dsp:sp modelId="{D9CE6217-7495-4D52-A8F7-C3F01C7E3A93}">
      <dsp:nvSpPr>
        <dsp:cNvPr id="0" name=""/>
        <dsp:cNvSpPr/>
      </dsp:nvSpPr>
      <dsp:spPr>
        <a:xfrm>
          <a:off x="517683" y="2866635"/>
          <a:ext cx="7247572" cy="61992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4. number of seasons. </a:t>
          </a:r>
          <a:endParaRPr lang="en-US" sz="2100" kern="1200"/>
        </a:p>
      </dsp:txBody>
      <dsp:txXfrm>
        <a:off x="547945" y="2896897"/>
        <a:ext cx="7187048" cy="5593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2B260-628C-4119-9E1F-82289746CD94}">
      <dsp:nvSpPr>
        <dsp:cNvPr id="0" name=""/>
        <dsp:cNvSpPr/>
      </dsp:nvSpPr>
      <dsp:spPr>
        <a:xfrm>
          <a:off x="764" y="510767"/>
          <a:ext cx="2983086" cy="178985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movie and show times changed through the decades? If so, how?  </a:t>
          </a:r>
          <a:endParaRPr lang="en-US" sz="2300" kern="1200" dirty="0"/>
        </a:p>
      </dsp:txBody>
      <dsp:txXfrm>
        <a:off x="764" y="510767"/>
        <a:ext cx="2983086" cy="1789851"/>
      </dsp:txXfrm>
    </dsp:sp>
    <dsp:sp modelId="{10C5B6CB-963C-47AD-BE59-B3AB39425BE6}">
      <dsp:nvSpPr>
        <dsp:cNvPr id="0" name=""/>
        <dsp:cNvSpPr/>
      </dsp:nvSpPr>
      <dsp:spPr>
        <a:xfrm>
          <a:off x="3282159" y="510767"/>
          <a:ext cx="2983086" cy="1789851"/>
        </a:xfrm>
        <a:prstGeom prst="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IMDB ratings changed for movies and shows over the decades? If, so how? And, </a:t>
          </a:r>
          <a:endParaRPr lang="en-US" sz="2300" kern="1200" dirty="0"/>
        </a:p>
      </dsp:txBody>
      <dsp:txXfrm>
        <a:off x="3282159" y="510767"/>
        <a:ext cx="2983086" cy="1789851"/>
      </dsp:txXfrm>
    </dsp:sp>
    <dsp:sp modelId="{71F88943-7299-42AD-B953-AA1A07B58762}">
      <dsp:nvSpPr>
        <dsp:cNvPr id="0" name=""/>
        <dsp:cNvSpPr/>
      </dsp:nvSpPr>
      <dsp:spPr>
        <a:xfrm>
          <a:off x="1641462" y="2598927"/>
          <a:ext cx="2983086" cy="1789851"/>
        </a:xfrm>
        <a:prstGeom prst="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How do IMDB scores compare among the various streaming services of Hulu, Netflix, and HBO?</a:t>
          </a:r>
          <a:endParaRPr lang="en-US" sz="2300" kern="1200"/>
        </a:p>
      </dsp:txBody>
      <dsp:txXfrm>
        <a:off x="1641462" y="2598927"/>
        <a:ext cx="2983086" cy="17898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7B2F9-EAB1-41EB-A8DF-6D17F5EAD80A}">
      <dsp:nvSpPr>
        <dsp:cNvPr id="0" name=""/>
        <dsp:cNvSpPr/>
      </dsp:nvSpPr>
      <dsp:spPr>
        <a:xfrm>
          <a:off x="0" y="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7EF4232-767F-4553-A93C-FD1B01019F62}">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Now that the team had some interesting insights into the Netflix data set, they wanted to see how it compared to some of the other major streaming services. </a:t>
          </a:r>
        </a:p>
      </dsp:txBody>
      <dsp:txXfrm>
        <a:off x="0" y="0"/>
        <a:ext cx="6266011" cy="1224886"/>
      </dsp:txXfrm>
    </dsp:sp>
    <dsp:sp modelId="{D6C2BB3B-23C9-4F93-B966-3B8737B93C54}">
      <dsp:nvSpPr>
        <dsp:cNvPr id="0" name=""/>
        <dsp:cNvSpPr/>
      </dsp:nvSpPr>
      <dsp:spPr>
        <a:xfrm>
          <a:off x="0" y="1224886"/>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7AFD27B-17E7-40DA-BE85-8EC5DB564107}">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They combined the Netflix data set with a Hulu and HBO data set to make one big streaming services data set. </a:t>
          </a:r>
        </a:p>
      </dsp:txBody>
      <dsp:txXfrm>
        <a:off x="0" y="1224886"/>
        <a:ext cx="6266011" cy="1224886"/>
      </dsp:txXfrm>
    </dsp:sp>
    <dsp:sp modelId="{7838DC29-154D-4F85-A315-3E0B702CA2C0}">
      <dsp:nvSpPr>
        <dsp:cNvPr id="0" name=""/>
        <dsp:cNvSpPr/>
      </dsp:nvSpPr>
      <dsp:spPr>
        <a:xfrm>
          <a:off x="0" y="2449773"/>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5658019-D03F-4438-9C73-E8206F74CF9D}">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They took some time to explore this new combined data set in both python and R.</a:t>
          </a:r>
        </a:p>
      </dsp:txBody>
      <dsp:txXfrm>
        <a:off x="0" y="2449773"/>
        <a:ext cx="6266011" cy="1224886"/>
      </dsp:txXfrm>
    </dsp:sp>
    <dsp:sp modelId="{02B77847-B43C-4562-A1AA-01E1ED1DA54A}">
      <dsp:nvSpPr>
        <dsp:cNvPr id="0" name=""/>
        <dsp:cNvSpPr/>
      </dsp:nvSpPr>
      <dsp:spPr>
        <a:xfrm>
          <a:off x="0" y="367466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F7B5A9D-B85E-4E81-B533-885B9973135E}">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Once they found the mean IMDB scores for the combined data set for both movies and shows, it was time to compare!</a:t>
          </a:r>
        </a:p>
      </dsp:txBody>
      <dsp:txXfrm>
        <a:off x="0" y="3674660"/>
        <a:ext cx="6266011" cy="12248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3893C-9F31-41A2-81C0-3757CA14B864}">
      <dsp:nvSpPr>
        <dsp:cNvPr id="0" name=""/>
        <dsp:cNvSpPr/>
      </dsp:nvSpPr>
      <dsp:spPr>
        <a:xfrm>
          <a:off x="0" y="571743"/>
          <a:ext cx="6266011" cy="12097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team ran a T-test to see if the average IMDB scores for Netflix were the same as the average IMDB scores for the combined data set. </a:t>
          </a:r>
        </a:p>
      </dsp:txBody>
      <dsp:txXfrm>
        <a:off x="59057" y="630800"/>
        <a:ext cx="6147897" cy="1091666"/>
      </dsp:txXfrm>
    </dsp:sp>
    <dsp:sp modelId="{C5740BA4-F231-4F43-93A7-0B726113ABBA}">
      <dsp:nvSpPr>
        <dsp:cNvPr id="0" name=""/>
        <dsp:cNvSpPr/>
      </dsp:nvSpPr>
      <dsp:spPr>
        <a:xfrm>
          <a:off x="0" y="1844883"/>
          <a:ext cx="6266011" cy="1209780"/>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First up was movies. The test showed that there IS a significant difference between the overall average IMDB score and the Netflix IMDB score for movies. </a:t>
          </a:r>
        </a:p>
      </dsp:txBody>
      <dsp:txXfrm>
        <a:off x="59057" y="1903940"/>
        <a:ext cx="6147897" cy="1091666"/>
      </dsp:txXfrm>
    </dsp:sp>
    <dsp:sp modelId="{701C4BFB-A05F-4859-B7FE-BE6768A34AEE}">
      <dsp:nvSpPr>
        <dsp:cNvPr id="0" name=""/>
        <dsp:cNvSpPr/>
      </dsp:nvSpPr>
      <dsp:spPr>
        <a:xfrm>
          <a:off x="0" y="3118023"/>
          <a:ext cx="6266011" cy="120978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Next the test for shows revealed that there was NOT a statistically significant difference between the Netflix average and the overall average. </a:t>
          </a:r>
        </a:p>
      </dsp:txBody>
      <dsp:txXfrm>
        <a:off x="59057" y="3177080"/>
        <a:ext cx="6147897" cy="10916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09C87-5903-4D28-BAC0-20A02B3E0FC8}">
      <dsp:nvSpPr>
        <dsp:cNvPr id="0" name=""/>
        <dsp:cNvSpPr/>
      </dsp:nvSpPr>
      <dsp:spPr>
        <a:xfrm>
          <a:off x="606660"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content intended for more mature audiences garner higher popularity ratings than Netflix’s content for a younger or family audience. </a:t>
          </a:r>
        </a:p>
      </dsp:txBody>
      <dsp:txXfrm>
        <a:off x="606660" y="740"/>
        <a:ext cx="2856360" cy="1713816"/>
      </dsp:txXfrm>
    </dsp:sp>
    <dsp:sp modelId="{D385806B-A245-4CE6-BF15-24F2F23AA3E1}">
      <dsp:nvSpPr>
        <dsp:cNvPr id="0" name=""/>
        <dsp:cNvSpPr/>
      </dsp:nvSpPr>
      <dsp:spPr>
        <a:xfrm>
          <a:off x="3748657"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television shows were significantly longer in the 1990’s than in recent decades. </a:t>
          </a:r>
        </a:p>
      </dsp:txBody>
      <dsp:txXfrm>
        <a:off x="3748657" y="740"/>
        <a:ext cx="2856360" cy="1713816"/>
      </dsp:txXfrm>
    </dsp:sp>
    <dsp:sp modelId="{85FCFF8C-A3BE-4074-A3DC-AB2DDCA69842}">
      <dsp:nvSpPr>
        <dsp:cNvPr id="0" name=""/>
        <dsp:cNvSpPr/>
      </dsp:nvSpPr>
      <dsp:spPr>
        <a:xfrm>
          <a:off x="6890653"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movie times have decreased significantly since 2010. </a:t>
          </a:r>
        </a:p>
      </dsp:txBody>
      <dsp:txXfrm>
        <a:off x="6890653" y="740"/>
        <a:ext cx="2856360" cy="1713816"/>
      </dsp:txXfrm>
    </dsp:sp>
    <dsp:sp modelId="{F8265627-E32D-42D1-94C7-DBA1CBE688A7}">
      <dsp:nvSpPr>
        <dsp:cNvPr id="0" name=""/>
        <dsp:cNvSpPr/>
      </dsp:nvSpPr>
      <dsp:spPr>
        <a:xfrm>
          <a:off x="606660"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Television shows have shown a decrease in IMDB ratings in the last decade. </a:t>
          </a:r>
        </a:p>
      </dsp:txBody>
      <dsp:txXfrm>
        <a:off x="606660" y="2000193"/>
        <a:ext cx="2856360" cy="1713816"/>
      </dsp:txXfrm>
    </dsp:sp>
    <dsp:sp modelId="{130B684E-D100-45F8-854F-974D34734833}">
      <dsp:nvSpPr>
        <dsp:cNvPr id="0" name=""/>
        <dsp:cNvSpPr/>
      </dsp:nvSpPr>
      <dsp:spPr>
        <a:xfrm>
          <a:off x="3748657"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Movie IMDB ratings have decreased in the last decade. </a:t>
          </a:r>
        </a:p>
      </dsp:txBody>
      <dsp:txXfrm>
        <a:off x="3748657" y="2000193"/>
        <a:ext cx="2856360" cy="1713816"/>
      </dsp:txXfrm>
    </dsp:sp>
    <dsp:sp modelId="{72221B48-F0A6-4087-B76A-784C09CEEB73}">
      <dsp:nvSpPr>
        <dsp:cNvPr id="0" name=""/>
        <dsp:cNvSpPr/>
      </dsp:nvSpPr>
      <dsp:spPr>
        <a:xfrm>
          <a:off x="6890653"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The average IMDB rating for shows is on par with the competition but the IMDB ratings for movies is significantly lower than the competition. </a:t>
          </a:r>
        </a:p>
      </dsp:txBody>
      <dsp:txXfrm>
        <a:off x="6890653" y="2000193"/>
        <a:ext cx="2856360" cy="171381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9/5/2022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9/5/2022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jfif"/><Relationship Id="rId5" Type="http://schemas.openxmlformats.org/officeDocument/2006/relationships/image" Target="../media/image3.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mobilemarketingreads.com/netflix-has-the-largest-share-of-us-streaming-app-usage-at-39-in-q1-2022/"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mobilemarketingreads.com/netflix-revenue-and-user-statistics/" TargetMode="External"/><Relationship Id="rId4" Type="http://schemas.openxmlformats.org/officeDocument/2006/relationships/hyperlink" Target="https://mobilemarketingreads.com/disney-plus-subscriber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hyperlink" Target="https://trello.com/b/dyuczLm8/streaming-services-final-project" TargetMode="External"/><Relationship Id="rId2" Type="http://schemas.openxmlformats.org/officeDocument/2006/relationships/hyperlink" Target="https://mobilemarketingreads.com/hbo-max-revenue-and-usage-statistics/#:~:text=%2B%20HBO%20Max%20parent%20company%E2%80%99s%20revenue%20reached%20%2441,but%20ahead%20of%20estimates%20for%20%2440.4%20billion.%20%28Deadline%29"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3.png"/><Relationship Id="rId7" Type="http://schemas.openxmlformats.org/officeDocument/2006/relationships/diagramLayout" Target="../diagrams/layout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10.png"/><Relationship Id="rId10" Type="http://schemas.microsoft.com/office/2007/relationships/diagramDrawing" Target="../diagrams/drawing4.xml"/><Relationship Id="rId4" Type="http://schemas.openxmlformats.org/officeDocument/2006/relationships/image" Target="../media/image9.png"/><Relationship Id="rId9" Type="http://schemas.openxmlformats.org/officeDocument/2006/relationships/diagramColors" Target="../diagrams/colors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5" name="Video 84">
            <a:extLst>
              <a:ext uri="{FF2B5EF4-FFF2-40B4-BE49-F238E27FC236}">
                <a16:creationId xmlns:a16="http://schemas.microsoft.com/office/drawing/2014/main" id="{F9BD81D1-D149-49B4-E678-D5CD9D6AB01B}"/>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r="1" b="285"/>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bg1">
                  <a:alpha val="0"/>
                </a:schemeClr>
              </a:gs>
              <a:gs pos="25000">
                <a:schemeClr val="bg1">
                  <a:alpha val="15000"/>
                </a:schemeClr>
              </a:gs>
              <a:gs pos="75200">
                <a:schemeClr val="bg1">
                  <a:alpha val="15000"/>
                </a:schemeClr>
              </a:gs>
              <a:gs pos="50000">
                <a:schemeClr val="bg1">
                  <a:alpha val="3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43466" y="2449742"/>
            <a:ext cx="10905059" cy="1524078"/>
          </a:xfrm>
          <a:effectLst>
            <a:outerShdw blurRad="50800" dist="38100" dir="2700000" algn="tl" rotWithShape="0">
              <a:prstClr val="black">
                <a:alpha val="40000"/>
              </a:prstClr>
            </a:outerShdw>
          </a:effectLst>
        </p:spPr>
        <p:txBody>
          <a:bodyPr>
            <a:normAutofit/>
          </a:bodyPr>
          <a:lstStyle/>
          <a:p>
            <a:r>
              <a:rPr lang="en-US" sz="3600">
                <a:solidFill>
                  <a:schemeClr val="tx1"/>
                </a:solidFill>
              </a:rPr>
              <a:t>Streaming Services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a:normAutofit/>
          </a:bodyPr>
          <a:lstStyle/>
          <a:p>
            <a:r>
              <a:rPr lang="en-US" sz="1800" dirty="0"/>
              <a:t>Summer Kenney</a:t>
            </a:r>
          </a:p>
          <a:p>
            <a:r>
              <a:rPr lang="en-US" sz="1800" dirty="0"/>
              <a:t>Caitlin McDaniel</a:t>
            </a:r>
          </a:p>
        </p:txBody>
      </p:sp>
      <p:cxnSp>
        <p:nvCxnSpPr>
          <p:cNvPr id="91" name="Straight Connector 9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5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5"/>
                                        </p:tgtEl>
                                      </p:cBhvr>
                                    </p:cmd>
                                  </p:childTnLst>
                                </p:cTn>
                              </p:par>
                            </p:childTnLst>
                          </p:cTn>
                        </p:par>
                      </p:childTnLst>
                    </p:cTn>
                  </p:par>
                </p:childTnLst>
              </p:cTn>
              <p:nextCondLst>
                <p:cond evt="onClick" delay="0">
                  <p:tgtEl>
                    <p:spTgt spid="85"/>
                  </p:tgtEl>
                </p:cond>
              </p:nextCondLst>
            </p:seq>
            <p:video>
              <p:cMediaNode mute="1">
                <p:cTn id="12" repeatCount="indefinite" fill="hold" display="0">
                  <p:stCondLst>
                    <p:cond delay="indefinite"/>
                  </p:stCondLst>
                </p:cTn>
                <p:tgtEl>
                  <p:spTgt spid="8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together&#10;&#10;Description automatically generated with medium confidence">
            <a:extLst>
              <a:ext uri="{FF2B5EF4-FFF2-40B4-BE49-F238E27FC236}">
                <a16:creationId xmlns:a16="http://schemas.microsoft.com/office/drawing/2014/main" id="{AECE37A0-B1C6-7235-80AC-7846CC9013B2}"/>
              </a:ext>
            </a:extLst>
          </p:cNvPr>
          <p:cNvPicPr>
            <a:picLocks noChangeAspect="1"/>
          </p:cNvPicPr>
          <p:nvPr/>
        </p:nvPicPr>
        <p:blipFill rotWithShape="1">
          <a:blip r:embed="rId3"/>
          <a:srcRect l="27252" r="12897"/>
          <a:stretch/>
        </p:blipFill>
        <p:spPr>
          <a:xfrm>
            <a:off x="-8622" y="10"/>
            <a:ext cx="3044952" cy="3383270"/>
          </a:xfrm>
          <a:prstGeom prst="rect">
            <a:avLst/>
          </a:prstGeom>
        </p:spPr>
      </p:pic>
      <p:pic>
        <p:nvPicPr>
          <p:cNvPr id="11" name="Picture 10" descr="A group of people sitting on a couch&#10;&#10;Description automatically generated with medium confidence">
            <a:extLst>
              <a:ext uri="{FF2B5EF4-FFF2-40B4-BE49-F238E27FC236}">
                <a16:creationId xmlns:a16="http://schemas.microsoft.com/office/drawing/2014/main" id="{CC3E439D-A21B-D086-A0DC-03887C3157A3}"/>
              </a:ext>
            </a:extLst>
          </p:cNvPr>
          <p:cNvPicPr>
            <a:picLocks noChangeAspect="1"/>
          </p:cNvPicPr>
          <p:nvPr/>
        </p:nvPicPr>
        <p:blipFill rotWithShape="1">
          <a:blip r:embed="rId4"/>
          <a:srcRect b="15730"/>
          <a:stretch/>
        </p:blipFill>
        <p:spPr>
          <a:xfrm>
            <a:off x="-10647" y="3429000"/>
            <a:ext cx="6096000" cy="3429000"/>
          </a:xfrm>
          <a:prstGeom prst="rect">
            <a:avLst/>
          </a:prstGeom>
        </p:spPr>
      </p:pic>
      <p:pic>
        <p:nvPicPr>
          <p:cNvPr id="28" name="Picture 2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5371555D-1C4F-C16B-E052-416625E2F464}"/>
              </a:ext>
            </a:extLst>
          </p:cNvPr>
          <p:cNvSpPr>
            <a:spLocks noGrp="1"/>
          </p:cNvSpPr>
          <p:nvPr>
            <p:ph type="title"/>
          </p:nvPr>
        </p:nvSpPr>
        <p:spPr>
          <a:xfrm>
            <a:off x="6900493" y="609600"/>
            <a:ext cx="4538124" cy="970450"/>
          </a:xfrm>
        </p:spPr>
        <p:txBody>
          <a:bodyPr anchor="b">
            <a:normAutofit/>
          </a:bodyPr>
          <a:lstStyle/>
          <a:p>
            <a:pPr algn="l"/>
            <a:r>
              <a:rPr lang="en-US" sz="3200"/>
              <a:t>Continuing the Exploration</a:t>
            </a:r>
          </a:p>
        </p:txBody>
      </p:sp>
      <p:pic>
        <p:nvPicPr>
          <p:cNvPr id="7" name="Picture 6" descr="A picture containing sky, grass, outdoor&#10;&#10;Description automatically generated">
            <a:extLst>
              <a:ext uri="{FF2B5EF4-FFF2-40B4-BE49-F238E27FC236}">
                <a16:creationId xmlns:a16="http://schemas.microsoft.com/office/drawing/2014/main" id="{41D90FFA-1840-F211-2A7C-A69EAFF7ADD4}"/>
              </a:ext>
            </a:extLst>
          </p:cNvPr>
          <p:cNvPicPr>
            <a:picLocks noChangeAspect="1"/>
          </p:cNvPicPr>
          <p:nvPr/>
        </p:nvPicPr>
        <p:blipFill rotWithShape="1">
          <a:blip r:embed="rId6"/>
          <a:srcRect l="25901" r="15263" b="1"/>
          <a:stretch/>
        </p:blipFill>
        <p:spPr>
          <a:xfrm>
            <a:off x="3094008" y="10"/>
            <a:ext cx="2991346" cy="3383270"/>
          </a:xfrm>
          <a:prstGeom prst="rect">
            <a:avLst/>
          </a:prstGeom>
        </p:spPr>
      </p:pic>
      <p:sp>
        <p:nvSpPr>
          <p:cNvPr id="3" name="Content Placeholder 2">
            <a:extLst>
              <a:ext uri="{FF2B5EF4-FFF2-40B4-BE49-F238E27FC236}">
                <a16:creationId xmlns:a16="http://schemas.microsoft.com/office/drawing/2014/main" id="{E391DFC3-9912-4E01-5D58-06824A55EDD1}"/>
              </a:ext>
            </a:extLst>
          </p:cNvPr>
          <p:cNvSpPr>
            <a:spLocks noGrp="1"/>
          </p:cNvSpPr>
          <p:nvPr>
            <p:ph idx="1"/>
          </p:nvPr>
        </p:nvSpPr>
        <p:spPr>
          <a:xfrm>
            <a:off x="6900493" y="1732449"/>
            <a:ext cx="4403596" cy="4058751"/>
          </a:xfrm>
        </p:spPr>
        <p:txBody>
          <a:bodyPr anchor="t">
            <a:normAutofit/>
          </a:bodyPr>
          <a:lstStyle/>
          <a:p>
            <a:pPr rtl="0">
              <a:spcBef>
                <a:spcPts val="0"/>
              </a:spcBef>
              <a:spcAft>
                <a:spcPts val="0"/>
              </a:spcAft>
            </a:pPr>
            <a:r>
              <a:rPr lang="en-US" sz="1800" b="0" i="0" u="none" strike="noStrike" dirty="0">
                <a:effectLst/>
                <a:latin typeface="Arial" panose="020B0604020202020204" pitchFamily="34" charset="0"/>
              </a:rPr>
              <a:t>The first thing that piqued </a:t>
            </a:r>
            <a:r>
              <a:rPr lang="en-US" sz="1800" dirty="0">
                <a:effectLst/>
                <a:latin typeface="Arial" panose="020B0604020202020204" pitchFamily="34" charset="0"/>
              </a:rPr>
              <a:t>their </a:t>
            </a:r>
            <a:r>
              <a:rPr lang="en-US" sz="1800" b="0" i="0" u="none" strike="noStrike" dirty="0">
                <a:effectLst/>
                <a:latin typeface="Arial" panose="020B0604020202020204" pitchFamily="34" charset="0"/>
              </a:rPr>
              <a:t>interest was regarding </a:t>
            </a:r>
            <a:r>
              <a:rPr lang="en-US" sz="1800" dirty="0">
                <a:effectLst/>
                <a:latin typeface="Arial" panose="020B0604020202020204" pitchFamily="34" charset="0"/>
              </a:rPr>
              <a:t>whether </a:t>
            </a:r>
            <a:r>
              <a:rPr lang="en-US" sz="1800" b="0" i="0" u="none" strike="noStrike" dirty="0">
                <a:effectLst/>
                <a:latin typeface="Arial" panose="020B0604020202020204" pitchFamily="34" charset="0"/>
              </a:rPr>
              <a:t>a show’s rating had a correlation to its popularity score (IMDB in this case) so the team asked this question: </a:t>
            </a:r>
          </a:p>
          <a:p>
            <a:pPr rtl="0">
              <a:spcBef>
                <a:spcPts val="0"/>
              </a:spcBef>
              <a:spcAft>
                <a:spcPts val="0"/>
              </a:spcAft>
            </a:pPr>
            <a:endParaRPr lang="en-US" sz="1800" dirty="0">
              <a:effectLst/>
              <a:latin typeface="Arial" panose="020B0604020202020204" pitchFamily="34" charset="0"/>
            </a:endParaRPr>
          </a:p>
          <a:p>
            <a:pPr rtl="0">
              <a:spcBef>
                <a:spcPts val="0"/>
              </a:spcBef>
              <a:spcAft>
                <a:spcPts val="0"/>
              </a:spcAft>
            </a:pPr>
            <a:r>
              <a:rPr lang="en-US" sz="1800" b="1" i="0" u="none" strike="noStrike" dirty="0">
                <a:effectLst/>
                <a:latin typeface="Arial" panose="020B0604020202020204" pitchFamily="34" charset="0"/>
              </a:rPr>
              <a:t>Is there a difference in IMDB scores among the age certifications of TV-MA(mature audience), TV-Y(child audience), and TV-G(general audience)?</a:t>
            </a:r>
            <a:endParaRPr lang="en-US" sz="1800" b="0" dirty="0">
              <a:effectLst/>
            </a:endParaRPr>
          </a:p>
          <a:p>
            <a:pPr marL="36900" indent="0">
              <a:buNone/>
            </a:pPr>
            <a:br>
              <a:rPr lang="en-US" sz="1800" dirty="0"/>
            </a:br>
            <a:endParaRPr lang="en-US" sz="1800" dirty="0"/>
          </a:p>
        </p:txBody>
      </p:sp>
    </p:spTree>
    <p:extLst>
      <p:ext uri="{BB962C8B-B14F-4D97-AF65-F5344CB8AC3E}">
        <p14:creationId xmlns:p14="http://schemas.microsoft.com/office/powerpoint/2010/main" val="366200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6" name="Rectangle 41">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74296-DB5E-C292-4DA9-BDFF54BFD7CC}"/>
              </a:ext>
            </a:extLst>
          </p:cNvPr>
          <p:cNvSpPr>
            <a:spLocks noGrp="1"/>
          </p:cNvSpPr>
          <p:nvPr>
            <p:ph type="title"/>
          </p:nvPr>
        </p:nvSpPr>
        <p:spPr>
          <a:xfrm>
            <a:off x="913795" y="609600"/>
            <a:ext cx="5978072" cy="1389798"/>
          </a:xfrm>
        </p:spPr>
        <p:txBody>
          <a:bodyPr>
            <a:normAutofit/>
          </a:bodyPr>
          <a:lstStyle/>
          <a:p>
            <a:r>
              <a:rPr lang="en-US" dirty="0"/>
              <a:t>Answering the Question</a:t>
            </a:r>
          </a:p>
        </p:txBody>
      </p:sp>
      <p:sp>
        <p:nvSpPr>
          <p:cNvPr id="3" name="Content Placeholder 2">
            <a:extLst>
              <a:ext uri="{FF2B5EF4-FFF2-40B4-BE49-F238E27FC236}">
                <a16:creationId xmlns:a16="http://schemas.microsoft.com/office/drawing/2014/main" id="{413C70B8-7524-6CF4-E875-950F9C24C522}"/>
              </a:ext>
            </a:extLst>
          </p:cNvPr>
          <p:cNvSpPr>
            <a:spLocks noGrp="1"/>
          </p:cNvSpPr>
          <p:nvPr>
            <p:ph idx="1"/>
          </p:nvPr>
        </p:nvSpPr>
        <p:spPr>
          <a:xfrm>
            <a:off x="913795" y="2149521"/>
            <a:ext cx="5978072" cy="3545327"/>
          </a:xfrm>
        </p:spPr>
        <p:txBody>
          <a:bodyPr anchor="ctr">
            <a:normAutofit/>
          </a:bodyPr>
          <a:lstStyle/>
          <a:p>
            <a:pPr rtl="0">
              <a:lnSpc>
                <a:spcPct val="100000"/>
              </a:lnSpc>
              <a:spcBef>
                <a:spcPts val="0"/>
              </a:spcBef>
              <a:spcAft>
                <a:spcPts val="0"/>
              </a:spcAft>
              <a:buClr>
                <a:srgbClr val="B77F25"/>
              </a:buClr>
            </a:pPr>
            <a:r>
              <a:rPr lang="en-US" sz="1600" dirty="0">
                <a:effectLst/>
                <a:latin typeface="Arial" panose="020B0604020202020204" pitchFamily="34" charset="0"/>
              </a:rPr>
              <a:t>The team</a:t>
            </a:r>
            <a:r>
              <a:rPr lang="en-US" sz="1600" b="0" i="0" u="none" strike="noStrike" dirty="0">
                <a:effectLst/>
                <a:latin typeface="Arial" panose="020B0604020202020204" pitchFamily="34" charset="0"/>
              </a:rPr>
              <a:t> pulled out only shows from the data set that had the selected ratings and chose to run a 1 way, between-subject ANOVA (analysis of variance) on the three ratings. They tested for all necessary assumptions and upon computing post hoc found that there was a significant difference in score between G rating and MA rating and between Y and MA rating. There was not a significant difference between G and Y ratings. </a:t>
            </a:r>
          </a:p>
          <a:p>
            <a:pPr rtl="0">
              <a:lnSpc>
                <a:spcPct val="100000"/>
              </a:lnSpc>
              <a:spcBef>
                <a:spcPts val="0"/>
              </a:spcBef>
              <a:spcAft>
                <a:spcPts val="0"/>
              </a:spcAft>
              <a:buClr>
                <a:srgbClr val="B77F25"/>
              </a:buClr>
            </a:pPr>
            <a:endParaRPr lang="en-US" sz="1600" b="0" dirty="0">
              <a:effectLst/>
            </a:endParaRPr>
          </a:p>
          <a:p>
            <a:pPr rtl="0">
              <a:lnSpc>
                <a:spcPct val="100000"/>
              </a:lnSpc>
              <a:spcBef>
                <a:spcPts val="0"/>
              </a:spcBef>
              <a:spcAft>
                <a:spcPts val="0"/>
              </a:spcAft>
              <a:buClr>
                <a:srgbClr val="B77F25"/>
              </a:buClr>
            </a:pPr>
            <a:r>
              <a:rPr lang="en-US" sz="1600" dirty="0">
                <a:effectLst/>
                <a:latin typeface="Arial" panose="020B0604020202020204" pitchFamily="34" charset="0"/>
              </a:rPr>
              <a:t>They</a:t>
            </a:r>
            <a:r>
              <a:rPr lang="en-US" sz="1600" b="0" i="0" u="none" strike="noStrike" dirty="0">
                <a:effectLst/>
                <a:latin typeface="Arial" panose="020B0604020202020204" pitchFamily="34" charset="0"/>
              </a:rPr>
              <a:t> examined the means so that I could draw some conclusions. What they found was that television with a rating of ‘MA’ had significantly higher IMDB scores than television that was made for children and a general audience (Y and G)! </a:t>
            </a:r>
            <a:endParaRPr lang="en-US" sz="1600" b="0" dirty="0">
              <a:effectLst/>
            </a:endParaRPr>
          </a:p>
          <a:p>
            <a:pPr>
              <a:lnSpc>
                <a:spcPct val="100000"/>
              </a:lnSpc>
              <a:buClr>
                <a:srgbClr val="B77F25"/>
              </a:buClr>
            </a:pPr>
            <a:endParaRPr lang="en-US" sz="1600" dirty="0"/>
          </a:p>
        </p:txBody>
      </p:sp>
      <p:pic>
        <p:nvPicPr>
          <p:cNvPr id="47" name="Picture 43">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7" name="Picture 6" descr="A group of people sitting on a couch&#10;&#10;Description automatically generated with medium confidence">
            <a:extLst>
              <a:ext uri="{FF2B5EF4-FFF2-40B4-BE49-F238E27FC236}">
                <a16:creationId xmlns:a16="http://schemas.microsoft.com/office/drawing/2014/main" id="{B9002360-22BF-5DDE-F92B-E3534EFA2A9E}"/>
              </a:ext>
            </a:extLst>
          </p:cNvPr>
          <p:cNvPicPr>
            <a:picLocks noChangeAspect="1"/>
          </p:cNvPicPr>
          <p:nvPr/>
        </p:nvPicPr>
        <p:blipFill rotWithShape="1">
          <a:blip r:embed="rId4"/>
          <a:srcRect b="4527"/>
          <a:stretch/>
        </p:blipFill>
        <p:spPr>
          <a:xfrm>
            <a:off x="7678736" y="643465"/>
            <a:ext cx="4003193" cy="2551176"/>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D450FD7C-0A0E-B24B-A2A3-7ED268B7E785}"/>
              </a:ext>
            </a:extLst>
          </p:cNvPr>
          <p:cNvPicPr>
            <a:picLocks noChangeAspect="1"/>
          </p:cNvPicPr>
          <p:nvPr/>
        </p:nvPicPr>
        <p:blipFill rotWithShape="1">
          <a:blip r:embed="rId5"/>
          <a:srcRect r="7024" b="-4"/>
          <a:stretch/>
        </p:blipFill>
        <p:spPr>
          <a:xfrm>
            <a:off x="7678736" y="3294291"/>
            <a:ext cx="4003193" cy="2551176"/>
          </a:xfrm>
          <a:prstGeom prst="rect">
            <a:avLst/>
          </a:prstGeom>
        </p:spPr>
      </p:pic>
    </p:spTree>
    <p:extLst>
      <p:ext uri="{BB962C8B-B14F-4D97-AF65-F5344CB8AC3E}">
        <p14:creationId xmlns:p14="http://schemas.microsoft.com/office/powerpoint/2010/main" val="104197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E8932-AF39-F426-6702-C39AA6DBD4C9}"/>
              </a:ext>
            </a:extLst>
          </p:cNvPr>
          <p:cNvSpPr>
            <a:spLocks noGrp="1"/>
          </p:cNvSpPr>
          <p:nvPr>
            <p:ph type="title"/>
          </p:nvPr>
        </p:nvSpPr>
        <p:spPr>
          <a:xfrm>
            <a:off x="913795" y="609599"/>
            <a:ext cx="5978072" cy="1481150"/>
          </a:xfrm>
        </p:spPr>
        <p:txBody>
          <a:bodyPr>
            <a:normAutofit/>
          </a:bodyPr>
          <a:lstStyle/>
          <a:p>
            <a:r>
              <a:rPr lang="en-US"/>
              <a:t>Creating a Linear Model</a:t>
            </a:r>
          </a:p>
        </p:txBody>
      </p:sp>
      <p:sp>
        <p:nvSpPr>
          <p:cNvPr id="3" name="Content Placeholder 2">
            <a:extLst>
              <a:ext uri="{FF2B5EF4-FFF2-40B4-BE49-F238E27FC236}">
                <a16:creationId xmlns:a16="http://schemas.microsoft.com/office/drawing/2014/main" id="{EC706C46-C231-D2D8-60AC-EEBC1525073D}"/>
              </a:ext>
            </a:extLst>
          </p:cNvPr>
          <p:cNvSpPr>
            <a:spLocks noGrp="1"/>
          </p:cNvSpPr>
          <p:nvPr>
            <p:ph idx="1"/>
          </p:nvPr>
        </p:nvSpPr>
        <p:spPr>
          <a:xfrm>
            <a:off x="913795" y="2279176"/>
            <a:ext cx="5978072" cy="3415672"/>
          </a:xfrm>
        </p:spPr>
        <p:txBody>
          <a:bodyPr anchor="ctr">
            <a:normAutofit lnSpcReduction="10000"/>
          </a:bodyPr>
          <a:lstStyle/>
          <a:p>
            <a:pPr rtl="0">
              <a:lnSpc>
                <a:spcPct val="100000"/>
              </a:lnSpc>
              <a:spcBef>
                <a:spcPts val="0"/>
              </a:spcBef>
            </a:pPr>
            <a:r>
              <a:rPr lang="en-US" sz="1600" b="0" i="0" u="none" strike="noStrike" dirty="0">
                <a:effectLst/>
                <a:latin typeface="Arial" panose="020B0604020202020204" pitchFamily="34" charset="0"/>
              </a:rPr>
              <a:t> The team wanted to look closer at the popularity ratings themselves and for this data set, we had two: IMDB and TMDB.</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 The team wanted to answer the question: </a:t>
            </a:r>
            <a:r>
              <a:rPr lang="en-US" sz="1600" b="1" i="0" u="none" strike="noStrike" dirty="0">
                <a:effectLst/>
                <a:latin typeface="Arial" panose="020B0604020202020204" pitchFamily="34" charset="0"/>
              </a:rPr>
              <a:t>How are the TMDB and IMDB scores related</a:t>
            </a:r>
            <a:r>
              <a:rPr lang="en-US" sz="1600" b="0" i="0" u="none" strike="noStrike" dirty="0">
                <a:effectLst/>
                <a:latin typeface="Arial" panose="020B0604020202020204" pitchFamily="34" charset="0"/>
              </a:rPr>
              <a:t>? </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dirty="0">
                <a:effectLst/>
                <a:latin typeface="Arial" panose="020B0604020202020204" pitchFamily="34" charset="0"/>
              </a:rPr>
              <a:t>They </a:t>
            </a:r>
            <a:r>
              <a:rPr lang="en-US" sz="1600" b="0" i="0" u="none" strike="noStrike" dirty="0">
                <a:effectLst/>
                <a:latin typeface="Arial" panose="020B0604020202020204" pitchFamily="34" charset="0"/>
              </a:rPr>
              <a:t>created a test for linearity that passed, which means that there is a linear relationship between the two ratings. Once all the assumptions were met, </a:t>
            </a:r>
            <a:r>
              <a:rPr lang="en-US" sz="1600" dirty="0">
                <a:effectLst/>
                <a:latin typeface="Arial" panose="020B0604020202020204" pitchFamily="34" charset="0"/>
              </a:rPr>
              <a:t>they were </a:t>
            </a:r>
            <a:r>
              <a:rPr lang="en-US" sz="1600" b="0" i="0" u="none" strike="noStrike" dirty="0">
                <a:effectLst/>
                <a:latin typeface="Arial" panose="020B0604020202020204" pitchFamily="34" charset="0"/>
              </a:rPr>
              <a:t>able to create a prediction model that could predict a show or movie's IMDB score based on a given TMDB score. </a:t>
            </a:r>
            <a:br>
              <a:rPr lang="en-US" sz="1600" dirty="0"/>
            </a:br>
            <a:endParaRPr lang="en-US" sz="1600" dirty="0"/>
          </a:p>
        </p:txBody>
      </p:sp>
      <p:pic>
        <p:nvPicPr>
          <p:cNvPr id="22" name="Picture 21">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descr="Chart, scatter chart&#10;&#10;Description automatically generated">
            <a:extLst>
              <a:ext uri="{FF2B5EF4-FFF2-40B4-BE49-F238E27FC236}">
                <a16:creationId xmlns:a16="http://schemas.microsoft.com/office/drawing/2014/main" id="{85BA2CEF-D47E-8EFA-06BB-C409D1DEF6E9}"/>
              </a:ext>
            </a:extLst>
          </p:cNvPr>
          <p:cNvPicPr>
            <a:picLocks noChangeAspect="1"/>
          </p:cNvPicPr>
          <p:nvPr/>
        </p:nvPicPr>
        <p:blipFill>
          <a:blip r:embed="rId4"/>
          <a:stretch>
            <a:fillRect/>
          </a:stretch>
        </p:blipFill>
        <p:spPr>
          <a:xfrm>
            <a:off x="8021464" y="643467"/>
            <a:ext cx="3354206" cy="262466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4740F55-1275-FC41-4F1F-7A666033D9CE}"/>
              </a:ext>
            </a:extLst>
          </p:cNvPr>
          <p:cNvPicPr>
            <a:picLocks noChangeAspect="1"/>
          </p:cNvPicPr>
          <p:nvPr/>
        </p:nvPicPr>
        <p:blipFill>
          <a:blip r:embed="rId5"/>
          <a:stretch>
            <a:fillRect/>
          </a:stretch>
        </p:blipFill>
        <p:spPr>
          <a:xfrm>
            <a:off x="7924800" y="3911599"/>
            <a:ext cx="4145140" cy="774701"/>
          </a:xfrm>
          <a:prstGeom prst="rect">
            <a:avLst/>
          </a:prstGeom>
        </p:spPr>
      </p:pic>
    </p:spTree>
    <p:extLst>
      <p:ext uri="{BB962C8B-B14F-4D97-AF65-F5344CB8AC3E}">
        <p14:creationId xmlns:p14="http://schemas.microsoft.com/office/powerpoint/2010/main" val="40545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ircle(in)">
                                      <p:cBhvr>
                                        <p:cTn id="1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Film reel and slate">
            <a:extLst>
              <a:ext uri="{FF2B5EF4-FFF2-40B4-BE49-F238E27FC236}">
                <a16:creationId xmlns:a16="http://schemas.microsoft.com/office/drawing/2014/main" id="{188FD42B-4614-0CA8-A12C-DB0A4A4E3B6A}"/>
              </a:ext>
            </a:extLst>
          </p:cNvPr>
          <p:cNvPicPr>
            <a:picLocks noChangeAspect="1"/>
          </p:cNvPicPr>
          <p:nvPr/>
        </p:nvPicPr>
        <p:blipFill rotWithShape="1">
          <a:blip r:embed="rId3">
            <a:alphaModFix amt="35000"/>
          </a:blip>
          <a:srcRect t="12496" b="3234"/>
          <a:stretch/>
        </p:blipFill>
        <p:spPr>
          <a:xfrm>
            <a:off x="20" y="10"/>
            <a:ext cx="12191980" cy="6857990"/>
          </a:xfrm>
          <a:prstGeom prst="rect">
            <a:avLst/>
          </a:prstGeom>
        </p:spPr>
      </p:pic>
      <p:sp>
        <p:nvSpPr>
          <p:cNvPr id="2" name="Title 1">
            <a:extLst>
              <a:ext uri="{FF2B5EF4-FFF2-40B4-BE49-F238E27FC236}">
                <a16:creationId xmlns:a16="http://schemas.microsoft.com/office/drawing/2014/main" id="{05E2EC39-6795-145E-4C69-D24C042C2D1D}"/>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3000" b="0" i="0" u="none" strike="noStrike" dirty="0"/>
              <a:t>Those proved to be interesting insights into the data, but as the team began to work together, </a:t>
            </a:r>
            <a:r>
              <a:rPr lang="en-US" sz="3000" dirty="0"/>
              <a:t>they </a:t>
            </a:r>
            <a:r>
              <a:rPr lang="en-US" sz="3000" b="0" i="0" u="none" strike="noStrike" dirty="0"/>
              <a:t>decided to put an emphasis on how shows and movies have changed through the decades.</a:t>
            </a:r>
            <a:endParaRPr lang="en-US" sz="3000" dirty="0"/>
          </a:p>
        </p:txBody>
      </p:sp>
    </p:spTree>
    <p:extLst>
      <p:ext uri="{BB962C8B-B14F-4D97-AF65-F5344CB8AC3E}">
        <p14:creationId xmlns:p14="http://schemas.microsoft.com/office/powerpoint/2010/main" val="169918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5D27-E782-4940-00F6-1420D3703412}"/>
              </a:ext>
            </a:extLst>
          </p:cNvPr>
          <p:cNvSpPr>
            <a:spLocks noGrp="1"/>
          </p:cNvSpPr>
          <p:nvPr>
            <p:ph type="title"/>
          </p:nvPr>
        </p:nvSpPr>
        <p:spPr>
          <a:xfrm>
            <a:off x="913795" y="609600"/>
            <a:ext cx="10353762" cy="1257300"/>
          </a:xfrm>
        </p:spPr>
        <p:txBody>
          <a:bodyPr>
            <a:normAutofit/>
          </a:bodyPr>
          <a:lstStyle/>
          <a:p>
            <a:r>
              <a:rPr lang="en-US" sz="2500" b="0" i="0" u="none" strike="noStrike" dirty="0">
                <a:effectLst/>
                <a:latin typeface="Arial" panose="020B0604020202020204" pitchFamily="34" charset="0"/>
              </a:rPr>
              <a:t> 	The team decided to run </a:t>
            </a:r>
            <a:r>
              <a:rPr lang="en-US" sz="2500" b="1" i="0" u="none" strike="noStrike" dirty="0">
                <a:effectLst/>
                <a:latin typeface="Arial" panose="020B0604020202020204" pitchFamily="34" charset="0"/>
              </a:rPr>
              <a:t>a stepwise regression</a:t>
            </a:r>
            <a:r>
              <a:rPr lang="en-US" sz="2500" b="0" i="0" u="none" strike="noStrike" dirty="0">
                <a:effectLst/>
                <a:latin typeface="Arial" panose="020B0604020202020204" pitchFamily="34" charset="0"/>
              </a:rPr>
              <a:t> to see what the strongest correlating factors were given for ‘release year’. The </a:t>
            </a:r>
            <a:r>
              <a:rPr lang="en-US" sz="2500" dirty="0">
                <a:effectLst/>
                <a:latin typeface="Arial" panose="020B0604020202020204" pitchFamily="34" charset="0"/>
              </a:rPr>
              <a:t>s</a:t>
            </a:r>
            <a:r>
              <a:rPr lang="en-US" sz="2500" b="0" i="0" u="none" strike="noStrike" dirty="0">
                <a:effectLst/>
                <a:latin typeface="Arial" panose="020B0604020202020204" pitchFamily="34" charset="0"/>
              </a:rPr>
              <a:t>trongest correlations </a:t>
            </a:r>
            <a:r>
              <a:rPr lang="en-US" sz="2500" dirty="0">
                <a:effectLst/>
                <a:latin typeface="Arial" panose="020B0604020202020204" pitchFamily="34" charset="0"/>
              </a:rPr>
              <a:t>shown were</a:t>
            </a:r>
            <a:r>
              <a:rPr lang="en-US" sz="2500" b="0" i="0" u="none" strike="noStrike" dirty="0">
                <a:effectLst/>
                <a:latin typeface="Arial" panose="020B0604020202020204" pitchFamily="34" charset="0"/>
              </a:rPr>
              <a:t>:</a:t>
            </a:r>
          </a:p>
        </p:txBody>
      </p:sp>
      <p:graphicFrame>
        <p:nvGraphicFramePr>
          <p:cNvPr id="20" name="Content Placeholder 2">
            <a:extLst>
              <a:ext uri="{FF2B5EF4-FFF2-40B4-BE49-F238E27FC236}">
                <a16:creationId xmlns:a16="http://schemas.microsoft.com/office/drawing/2014/main" id="{EB956A8B-02D8-6B2B-B319-88B7F5085D0D}"/>
              </a:ext>
            </a:extLst>
          </p:cNvPr>
          <p:cNvGraphicFramePr>
            <a:graphicFrameLocks noGrp="1"/>
          </p:cNvGraphicFramePr>
          <p:nvPr>
            <p:ph idx="1"/>
            <p:extLst>
              <p:ext uri="{D42A27DB-BD31-4B8C-83A1-F6EECF244321}">
                <p14:modId xmlns:p14="http://schemas.microsoft.com/office/powerpoint/2010/main" val="329250766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67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graphicEl>
                                              <a:dgm id="{C6CA367C-A0DC-4E8A-A4EB-E9545A887813}"/>
                                            </p:graphicEl>
                                          </p:spTgt>
                                        </p:tgtEl>
                                        <p:attrNameLst>
                                          <p:attrName>style.visibility</p:attrName>
                                        </p:attrNameLst>
                                      </p:cBhvr>
                                      <p:to>
                                        <p:strVal val="visible"/>
                                      </p:to>
                                    </p:set>
                                    <p:anim calcmode="lin" valueType="num">
                                      <p:cBhvr additive="base">
                                        <p:cTn id="7" dur="500" fill="hold"/>
                                        <p:tgtEl>
                                          <p:spTgt spid="20">
                                            <p:graphicEl>
                                              <a:dgm id="{C6CA367C-A0DC-4E8A-A4EB-E9545A88781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graphicEl>
                                              <a:dgm id="{C6CA367C-A0DC-4E8A-A4EB-E9545A887813}"/>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graphicEl>
                                              <a:dgm id="{584418A8-22BE-4030-8816-2B47B5CB9578}"/>
                                            </p:graphicEl>
                                          </p:spTgt>
                                        </p:tgtEl>
                                        <p:attrNameLst>
                                          <p:attrName>style.visibility</p:attrName>
                                        </p:attrNameLst>
                                      </p:cBhvr>
                                      <p:to>
                                        <p:strVal val="visible"/>
                                      </p:to>
                                    </p:set>
                                    <p:anim calcmode="lin" valueType="num">
                                      <p:cBhvr additive="base">
                                        <p:cTn id="13" dur="500" fill="hold"/>
                                        <p:tgtEl>
                                          <p:spTgt spid="20">
                                            <p:graphicEl>
                                              <a:dgm id="{584418A8-22BE-4030-8816-2B47B5CB957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graphicEl>
                                              <a:dgm id="{584418A8-22BE-4030-8816-2B47B5CB957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graphicEl>
                                              <a:dgm id="{3F7DE642-684E-4874-83EE-6EC2504DBC9C}"/>
                                            </p:graphicEl>
                                          </p:spTgt>
                                        </p:tgtEl>
                                        <p:attrNameLst>
                                          <p:attrName>style.visibility</p:attrName>
                                        </p:attrNameLst>
                                      </p:cBhvr>
                                      <p:to>
                                        <p:strVal val="visible"/>
                                      </p:to>
                                    </p:set>
                                    <p:anim calcmode="lin" valueType="num">
                                      <p:cBhvr additive="base">
                                        <p:cTn id="19" dur="500" fill="hold"/>
                                        <p:tgtEl>
                                          <p:spTgt spid="20">
                                            <p:graphicEl>
                                              <a:dgm id="{3F7DE642-684E-4874-83EE-6EC2504DBC9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graphicEl>
                                              <a:dgm id="{3F7DE642-684E-4874-83EE-6EC2504DBC9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graphicEl>
                                              <a:dgm id="{9E0F7ECA-1999-4BAB-8805-820B8C046E4D}"/>
                                            </p:graphicEl>
                                          </p:spTgt>
                                        </p:tgtEl>
                                        <p:attrNameLst>
                                          <p:attrName>style.visibility</p:attrName>
                                        </p:attrNameLst>
                                      </p:cBhvr>
                                      <p:to>
                                        <p:strVal val="visible"/>
                                      </p:to>
                                    </p:set>
                                    <p:anim calcmode="lin" valueType="num">
                                      <p:cBhvr additive="base">
                                        <p:cTn id="25" dur="500" fill="hold"/>
                                        <p:tgtEl>
                                          <p:spTgt spid="20">
                                            <p:graphicEl>
                                              <a:dgm id="{9E0F7ECA-1999-4BAB-8805-820B8C046E4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graphicEl>
                                              <a:dgm id="{9E0F7ECA-1999-4BAB-8805-820B8C046E4D}"/>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graphicEl>
                                              <a:dgm id="{88C48A59-D9CB-4750-A107-9836B6077582}"/>
                                            </p:graphicEl>
                                          </p:spTgt>
                                        </p:tgtEl>
                                        <p:attrNameLst>
                                          <p:attrName>style.visibility</p:attrName>
                                        </p:attrNameLst>
                                      </p:cBhvr>
                                      <p:to>
                                        <p:strVal val="visible"/>
                                      </p:to>
                                    </p:set>
                                    <p:anim calcmode="lin" valueType="num">
                                      <p:cBhvr additive="base">
                                        <p:cTn id="31" dur="500" fill="hold"/>
                                        <p:tgtEl>
                                          <p:spTgt spid="20">
                                            <p:graphicEl>
                                              <a:dgm id="{88C48A59-D9CB-4750-A107-9836B607758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graphicEl>
                                              <a:dgm id="{88C48A59-D9CB-4750-A107-9836B607758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graphicEl>
                                              <a:dgm id="{4E57E9B9-A660-4221-BA8D-CCA9723426A9}"/>
                                            </p:graphicEl>
                                          </p:spTgt>
                                        </p:tgtEl>
                                        <p:attrNameLst>
                                          <p:attrName>style.visibility</p:attrName>
                                        </p:attrNameLst>
                                      </p:cBhvr>
                                      <p:to>
                                        <p:strVal val="visible"/>
                                      </p:to>
                                    </p:set>
                                    <p:anim calcmode="lin" valueType="num">
                                      <p:cBhvr additive="base">
                                        <p:cTn id="37" dur="500" fill="hold"/>
                                        <p:tgtEl>
                                          <p:spTgt spid="20">
                                            <p:graphicEl>
                                              <a:dgm id="{4E57E9B9-A660-4221-BA8D-CCA9723426A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graphicEl>
                                              <a:dgm id="{4E57E9B9-A660-4221-BA8D-CCA9723426A9}"/>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graphicEl>
                                              <a:dgm id="{D9CE6217-7495-4D52-A8F7-C3F01C7E3A93}"/>
                                            </p:graphicEl>
                                          </p:spTgt>
                                        </p:tgtEl>
                                        <p:attrNameLst>
                                          <p:attrName>style.visibility</p:attrName>
                                        </p:attrNameLst>
                                      </p:cBhvr>
                                      <p:to>
                                        <p:strVal val="visible"/>
                                      </p:to>
                                    </p:set>
                                    <p:anim calcmode="lin" valueType="num">
                                      <p:cBhvr additive="base">
                                        <p:cTn id="43" dur="500" fill="hold"/>
                                        <p:tgtEl>
                                          <p:spTgt spid="20">
                                            <p:graphicEl>
                                              <a:dgm id="{D9CE6217-7495-4D52-A8F7-C3F01C7E3A93}"/>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graphicEl>
                                              <a:dgm id="{D9CE6217-7495-4D52-A8F7-C3F01C7E3A93}"/>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graphicEl>
                                              <a:dgm id="{5A53D721-3815-4351-8320-EF395E6D2948}"/>
                                            </p:graphicEl>
                                          </p:spTgt>
                                        </p:tgtEl>
                                        <p:attrNameLst>
                                          <p:attrName>style.visibility</p:attrName>
                                        </p:attrNameLst>
                                      </p:cBhvr>
                                      <p:to>
                                        <p:strVal val="visible"/>
                                      </p:to>
                                    </p:set>
                                    <p:anim calcmode="lin" valueType="num">
                                      <p:cBhvr additive="base">
                                        <p:cTn id="49" dur="500" fill="hold"/>
                                        <p:tgtEl>
                                          <p:spTgt spid="20">
                                            <p:graphicEl>
                                              <a:dgm id="{5A53D721-3815-4351-8320-EF395E6D294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graphicEl>
                                              <a:dgm id="{5A53D721-3815-4351-8320-EF395E6D294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3AE19-C44B-C4B5-6AAF-C6C03FD53B30}"/>
              </a:ext>
            </a:extLst>
          </p:cNvPr>
          <p:cNvSpPr>
            <a:spLocks noGrp="1"/>
          </p:cNvSpPr>
          <p:nvPr>
            <p:ph type="title"/>
          </p:nvPr>
        </p:nvSpPr>
        <p:spPr>
          <a:xfrm>
            <a:off x="913794" y="609599"/>
            <a:ext cx="2799465" cy="5273675"/>
          </a:xfrm>
        </p:spPr>
        <p:txBody>
          <a:bodyPr>
            <a:normAutofit/>
          </a:bodyPr>
          <a:lstStyle/>
          <a:p>
            <a:pPr algn="l"/>
            <a:r>
              <a:rPr lang="en-US" sz="3600" b="0" i="0" u="none" strike="noStrike" dirty="0">
                <a:effectLst/>
                <a:latin typeface="Arial" panose="020B0604020202020204" pitchFamily="34" charset="0"/>
              </a:rPr>
              <a:t>After considering the exploratory tests </a:t>
            </a:r>
            <a:r>
              <a:rPr lang="en-US" sz="3600" dirty="0">
                <a:effectLst/>
                <a:latin typeface="Arial" panose="020B0604020202020204" pitchFamily="34" charset="0"/>
              </a:rPr>
              <a:t>they</a:t>
            </a:r>
            <a:r>
              <a:rPr lang="en-US" sz="3600" b="0" i="0" u="none" strike="noStrike" dirty="0">
                <a:effectLst/>
                <a:latin typeface="Arial" panose="020B0604020202020204" pitchFamily="34" charset="0"/>
              </a:rPr>
              <a:t> decided to examine the following three questions:</a:t>
            </a:r>
            <a:endParaRPr lang="en-US" sz="3600" dirty="0"/>
          </a:p>
        </p:txBody>
      </p:sp>
      <p:sp useBgFill="1">
        <p:nvSpPr>
          <p:cNvPr id="18" name="Freeform: Shape 1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DA0DF612-5183-8BF7-1CC3-7942339AA46B}"/>
              </a:ext>
            </a:extLst>
          </p:cNvPr>
          <p:cNvGraphicFramePr>
            <a:graphicFrameLocks noGrp="1"/>
          </p:cNvGraphicFramePr>
          <p:nvPr>
            <p:ph idx="1"/>
            <p:extLst>
              <p:ext uri="{D42A27DB-BD31-4B8C-83A1-F6EECF244321}">
                <p14:modId xmlns:p14="http://schemas.microsoft.com/office/powerpoint/2010/main" val="333768735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313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graphicEl>
                                              <a:dgm id="{F7C2B260-628C-4119-9E1F-82289746CD94}"/>
                                            </p:graphicEl>
                                          </p:spTgt>
                                        </p:tgtEl>
                                        <p:attrNameLst>
                                          <p:attrName>style.visibility</p:attrName>
                                        </p:attrNameLst>
                                      </p:cBhvr>
                                      <p:to>
                                        <p:strVal val="visible"/>
                                      </p:to>
                                    </p:set>
                                    <p:animEffect transition="in" filter="wheel(1)">
                                      <p:cBhvr>
                                        <p:cTn id="7" dur="2000"/>
                                        <p:tgtEl>
                                          <p:spTgt spid="5">
                                            <p:graphicEl>
                                              <a:dgm id="{F7C2B260-628C-4119-9E1F-82289746CD9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graphicEl>
                                              <a:dgm id="{10C5B6CB-963C-47AD-BE59-B3AB39425BE6}"/>
                                            </p:graphicEl>
                                          </p:spTgt>
                                        </p:tgtEl>
                                        <p:attrNameLst>
                                          <p:attrName>style.visibility</p:attrName>
                                        </p:attrNameLst>
                                      </p:cBhvr>
                                      <p:to>
                                        <p:strVal val="visible"/>
                                      </p:to>
                                    </p:set>
                                    <p:animEffect transition="in" filter="wheel(1)">
                                      <p:cBhvr>
                                        <p:cTn id="12" dur="2000"/>
                                        <p:tgtEl>
                                          <p:spTgt spid="5">
                                            <p:graphicEl>
                                              <a:dgm id="{10C5B6CB-963C-47AD-BE59-B3AB39425BE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graphicEl>
                                              <a:dgm id="{71F88943-7299-42AD-B953-AA1A07B58762}"/>
                                            </p:graphicEl>
                                          </p:spTgt>
                                        </p:tgtEl>
                                        <p:attrNameLst>
                                          <p:attrName>style.visibility</p:attrName>
                                        </p:attrNameLst>
                                      </p:cBhvr>
                                      <p:to>
                                        <p:strVal val="visible"/>
                                      </p:to>
                                    </p:set>
                                    <p:animEffect transition="in" filter="wheel(1)">
                                      <p:cBhvr>
                                        <p:cTn id="17" dur="2000"/>
                                        <p:tgtEl>
                                          <p:spTgt spid="5">
                                            <p:graphicEl>
                                              <a:dgm id="{71F88943-7299-42AD-B953-AA1A07B587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3FE4-54A8-B1E4-F143-2B4C3F951E4E}"/>
              </a:ext>
            </a:extLst>
          </p:cNvPr>
          <p:cNvSpPr>
            <a:spLocks noGrp="1"/>
          </p:cNvSpPr>
          <p:nvPr>
            <p:ph type="title"/>
          </p:nvPr>
        </p:nvSpPr>
        <p:spPr>
          <a:xfrm>
            <a:off x="1375983" y="4876357"/>
            <a:ext cx="9440034" cy="1130260"/>
          </a:xfrm>
        </p:spPr>
        <p:txBody>
          <a:bodyPr vert="horz" lIns="91440" tIns="45720" rIns="91440" bIns="45720" rtlCol="0" anchor="b">
            <a:normAutofit fontScale="90000"/>
          </a:bodyPr>
          <a:lstStyle/>
          <a:p>
            <a:pPr>
              <a:spcAft>
                <a:spcPts val="0"/>
              </a:spcAft>
            </a:pPr>
            <a:r>
              <a:rPr lang="en-US" sz="2800" b="0" i="0" u="none" strike="noStrike" dirty="0"/>
              <a:t>The first thing that the team did was break up the release year into 3 separate decades: 1990-1999, 2000-2009, and 2010-2019</a:t>
            </a:r>
            <a:r>
              <a:rPr lang="en-US" sz="2800" dirty="0"/>
              <a:t> – </a:t>
            </a:r>
            <a:br>
              <a:rPr lang="en-US" sz="2800" dirty="0"/>
            </a:br>
            <a:r>
              <a:rPr lang="en-US" sz="2800" dirty="0"/>
              <a:t>90’s, 00’s 10’s </a:t>
            </a:r>
            <a:br>
              <a:rPr lang="en-US" sz="2800" b="0" dirty="0"/>
            </a:br>
            <a:br>
              <a:rPr lang="en-US" sz="1600" dirty="0"/>
            </a:br>
            <a:endParaRPr lang="en-US" sz="1600" dirty="0"/>
          </a:p>
        </p:txBody>
      </p:sp>
      <p:pic>
        <p:nvPicPr>
          <p:cNvPr id="26" name="Picture 25">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43467" y="547807"/>
            <a:ext cx="10905066" cy="3816806"/>
          </a:xfrm>
          <a:prstGeom prst="rect">
            <a:avLst/>
          </a:prstGeom>
        </p:spPr>
      </p:pic>
      <p:pic>
        <p:nvPicPr>
          <p:cNvPr id="4" name="Picture 3">
            <a:extLst>
              <a:ext uri="{FF2B5EF4-FFF2-40B4-BE49-F238E27FC236}">
                <a16:creationId xmlns:a16="http://schemas.microsoft.com/office/drawing/2014/main" id="{D8BCE63C-9681-06FF-304B-A54FC1005056}"/>
              </a:ext>
            </a:extLst>
          </p:cNvPr>
          <p:cNvPicPr>
            <a:picLocks noChangeAspect="1"/>
          </p:cNvPicPr>
          <p:nvPr/>
        </p:nvPicPr>
        <p:blipFill rotWithShape="1">
          <a:blip r:embed="rId4"/>
          <a:srcRect l="16513" r="2" b="2"/>
          <a:stretch/>
        </p:blipFill>
        <p:spPr>
          <a:xfrm>
            <a:off x="1139125" y="839047"/>
            <a:ext cx="2905744" cy="3219450"/>
          </a:xfrm>
          <a:prstGeom prst="rect">
            <a:avLst/>
          </a:prstGeom>
        </p:spPr>
      </p:pic>
      <p:pic>
        <p:nvPicPr>
          <p:cNvPr id="6" name="Picture 5">
            <a:extLst>
              <a:ext uri="{FF2B5EF4-FFF2-40B4-BE49-F238E27FC236}">
                <a16:creationId xmlns:a16="http://schemas.microsoft.com/office/drawing/2014/main" id="{556AFDE7-47F2-40B0-8186-B9D29BD8E86A}"/>
              </a:ext>
            </a:extLst>
          </p:cNvPr>
          <p:cNvPicPr>
            <a:picLocks noChangeAspect="1"/>
          </p:cNvPicPr>
          <p:nvPr/>
        </p:nvPicPr>
        <p:blipFill rotWithShape="1">
          <a:blip r:embed="rId5"/>
          <a:srcRect l="10421" r="2" b="2"/>
          <a:stretch/>
        </p:blipFill>
        <p:spPr>
          <a:xfrm>
            <a:off x="4640728" y="851383"/>
            <a:ext cx="2903827" cy="3217333"/>
          </a:xfrm>
          <a:prstGeom prst="rect">
            <a:avLst/>
          </a:prstGeom>
        </p:spPr>
      </p:pic>
      <p:pic>
        <p:nvPicPr>
          <p:cNvPr id="8" name="Picture 7">
            <a:extLst>
              <a:ext uri="{FF2B5EF4-FFF2-40B4-BE49-F238E27FC236}">
                <a16:creationId xmlns:a16="http://schemas.microsoft.com/office/drawing/2014/main" id="{1FC4CFC9-78BB-7A64-F616-E16DF52741A2}"/>
              </a:ext>
            </a:extLst>
          </p:cNvPr>
          <p:cNvPicPr>
            <a:picLocks noChangeAspect="1"/>
          </p:cNvPicPr>
          <p:nvPr/>
        </p:nvPicPr>
        <p:blipFill rotWithShape="1">
          <a:blip r:embed="rId6"/>
          <a:srcRect l="21008" r="27773" b="3"/>
          <a:stretch/>
        </p:blipFill>
        <p:spPr>
          <a:xfrm>
            <a:off x="8140441" y="839047"/>
            <a:ext cx="2905760" cy="3219450"/>
          </a:xfrm>
          <a:prstGeom prst="rect">
            <a:avLst/>
          </a:prstGeom>
        </p:spPr>
      </p:pic>
    </p:spTree>
    <p:extLst>
      <p:ext uri="{BB962C8B-B14F-4D97-AF65-F5344CB8AC3E}">
        <p14:creationId xmlns:p14="http://schemas.microsoft.com/office/powerpoint/2010/main" val="88912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par>
                                <p:cTn id="18" presetID="6"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68B10-B651-331B-7A9F-E84F8605ABD1}"/>
              </a:ext>
            </a:extLst>
          </p:cNvPr>
          <p:cNvSpPr>
            <a:spLocks noGrp="1"/>
          </p:cNvSpPr>
          <p:nvPr>
            <p:ph type="title"/>
          </p:nvPr>
        </p:nvSpPr>
        <p:spPr>
          <a:xfrm>
            <a:off x="924443" y="1023257"/>
            <a:ext cx="3732902" cy="4570457"/>
          </a:xfrm>
          <a:effectLst/>
        </p:spPr>
        <p:txBody>
          <a:bodyPr vert="horz" lIns="91440" tIns="45720" rIns="91440" bIns="45720" rtlCol="0" anchor="ctr">
            <a:normAutofit/>
          </a:bodyPr>
          <a:lstStyle/>
          <a:p>
            <a:pPr algn="l"/>
            <a:r>
              <a:rPr lang="en-US" sz="4000" dirty="0"/>
              <a:t>QUESTION1: </a:t>
            </a:r>
            <a:r>
              <a:rPr lang="en-US" sz="4000" b="0" i="0" u="none" strike="noStrike" dirty="0"/>
              <a:t>How have running times changed through the decades</a:t>
            </a:r>
            <a:r>
              <a:rPr lang="en-US" sz="4000" dirty="0"/>
              <a:t>? </a:t>
            </a:r>
            <a:br>
              <a:rPr lang="en-US" sz="4000" dirty="0"/>
            </a:br>
            <a:endParaRPr lang="en-US" sz="4000" dirty="0"/>
          </a:p>
        </p:txBody>
      </p:sp>
      <p:cxnSp>
        <p:nvCxnSpPr>
          <p:cNvPr id="33" name="Straight Connector 29">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D0FA3E6-BD9B-7EB5-3DEC-177BB77CAB29}"/>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order to answer the first question, they needed to first explore the means of each and see how they compared to one another. The test for variance for both shows and movies came back with the result that </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IS</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 significant difference between run times over the decades!</a:t>
            </a:r>
          </a:p>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So, they went back to look at the averages and found the following…</a:t>
            </a:r>
            <a:b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371671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FAAC-4E2B-827F-2857-CD07D52EA297}"/>
              </a:ext>
            </a:extLst>
          </p:cNvPr>
          <p:cNvSpPr>
            <a:spLocks noGrp="1"/>
          </p:cNvSpPr>
          <p:nvPr>
            <p:ph type="title"/>
          </p:nvPr>
        </p:nvSpPr>
        <p:spPr>
          <a:xfrm>
            <a:off x="941612" y="4358529"/>
            <a:ext cx="5632101" cy="1242372"/>
          </a:xfrm>
        </p:spPr>
        <p:txBody>
          <a:bodyPr vert="horz" lIns="91440" tIns="45720" rIns="91440" bIns="45720" rtlCol="0" anchor="b">
            <a:normAutofit fontScale="90000"/>
          </a:bodyPr>
          <a:lstStyle/>
          <a:p>
            <a:r>
              <a:rPr lang="en-US" sz="3400" dirty="0"/>
              <a:t>Runtimes for Netflix shows were considerably shorter in the 1990’s but remained fairly constant for the last two decades. </a:t>
            </a:r>
          </a:p>
        </p:txBody>
      </p:sp>
      <p:cxnSp>
        <p:nvCxnSpPr>
          <p:cNvPr id="15" name="Straight Connector 14">
            <a:extLst>
              <a:ext uri="{FF2B5EF4-FFF2-40B4-BE49-F238E27FC236}">
                <a16:creationId xmlns:a16="http://schemas.microsoft.com/office/drawing/2014/main" id="{7FFF4045-1FA0-4BCA-BB0A-CB893F51D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696734"/>
            <a:ext cx="4645152"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Chart, line chart&#10;&#10;Description automatically generated">
            <a:extLst>
              <a:ext uri="{FF2B5EF4-FFF2-40B4-BE49-F238E27FC236}">
                <a16:creationId xmlns:a16="http://schemas.microsoft.com/office/drawing/2014/main" id="{55D75C00-3E9B-91F5-8B67-D058C2477139}"/>
              </a:ext>
            </a:extLst>
          </p:cNvPr>
          <p:cNvPicPr>
            <a:picLocks noChangeAspect="1"/>
          </p:cNvPicPr>
          <p:nvPr/>
        </p:nvPicPr>
        <p:blipFill>
          <a:blip r:embed="rId3"/>
          <a:stretch>
            <a:fillRect/>
          </a:stretch>
        </p:blipFill>
        <p:spPr>
          <a:xfrm>
            <a:off x="1011801" y="643467"/>
            <a:ext cx="5491724" cy="2828238"/>
          </a:xfrm>
          <a:prstGeom prst="rect">
            <a:avLst/>
          </a:prstGeom>
        </p:spPr>
      </p:pic>
      <p:cxnSp>
        <p:nvCxnSpPr>
          <p:cNvPr id="17" name="Straight Connector 16">
            <a:extLst>
              <a:ext uri="{FF2B5EF4-FFF2-40B4-BE49-F238E27FC236}">
                <a16:creationId xmlns:a16="http://schemas.microsoft.com/office/drawing/2014/main" id="{B2B6E864-7D0D-4B47-AF74-19F1A3340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36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6F937E38-F89C-7E80-DFCA-4B9F67904233}"/>
              </a:ext>
            </a:extLst>
          </p:cNvPr>
          <p:cNvPicPr>
            <a:picLocks noChangeAspect="1"/>
          </p:cNvPicPr>
          <p:nvPr/>
        </p:nvPicPr>
        <p:blipFill>
          <a:blip r:embed="rId4"/>
          <a:stretch>
            <a:fillRect/>
          </a:stretch>
        </p:blipFill>
        <p:spPr>
          <a:xfrm>
            <a:off x="8842946" y="330257"/>
            <a:ext cx="2054599" cy="1615978"/>
          </a:xfrm>
          <a:prstGeom prst="rect">
            <a:avLst/>
          </a:prstGeom>
        </p:spPr>
      </p:pic>
      <p:cxnSp>
        <p:nvCxnSpPr>
          <p:cNvPr id="19" name="Straight Connector 18">
            <a:extLst>
              <a:ext uri="{FF2B5EF4-FFF2-40B4-BE49-F238E27FC236}">
                <a16:creationId xmlns:a16="http://schemas.microsoft.com/office/drawing/2014/main" id="{F0C5AB4D-DA79-4C64-B24C-A5ED433F31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2286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8" name="Picture 7" descr="Table&#10;&#10;Description automatically generated">
            <a:extLst>
              <a:ext uri="{FF2B5EF4-FFF2-40B4-BE49-F238E27FC236}">
                <a16:creationId xmlns:a16="http://schemas.microsoft.com/office/drawing/2014/main" id="{D475D020-DC5E-33B3-A9EB-62457462D203}"/>
              </a:ext>
            </a:extLst>
          </p:cNvPr>
          <p:cNvPicPr>
            <a:picLocks noChangeAspect="1"/>
          </p:cNvPicPr>
          <p:nvPr/>
        </p:nvPicPr>
        <p:blipFill>
          <a:blip r:embed="rId5"/>
          <a:stretch>
            <a:fillRect/>
          </a:stretch>
        </p:blipFill>
        <p:spPr>
          <a:xfrm>
            <a:off x="8945313" y="2607732"/>
            <a:ext cx="1849863" cy="1663254"/>
          </a:xfrm>
          <a:prstGeom prst="rect">
            <a:avLst/>
          </a:prstGeom>
        </p:spPr>
      </p:pic>
      <p:cxnSp>
        <p:nvCxnSpPr>
          <p:cNvPr id="21" name="Straight Connector 20">
            <a:extLst>
              <a:ext uri="{FF2B5EF4-FFF2-40B4-BE49-F238E27FC236}">
                <a16:creationId xmlns:a16="http://schemas.microsoft.com/office/drawing/2014/main" id="{CA8D2CBD-43F3-4B60-93C6-2E260BA75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4572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D8C39EB-1360-CA9F-42C9-629735D251B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947464" y="4873015"/>
            <a:ext cx="1845562" cy="1683970"/>
          </a:xfrm>
          <a:prstGeom prst="rect">
            <a:avLst/>
          </a:prstGeom>
        </p:spPr>
      </p:pic>
      <p:sp>
        <p:nvSpPr>
          <p:cNvPr id="11" name="TextBox 10">
            <a:extLst>
              <a:ext uri="{FF2B5EF4-FFF2-40B4-BE49-F238E27FC236}">
                <a16:creationId xmlns:a16="http://schemas.microsoft.com/office/drawing/2014/main" id="{B37B6358-96C5-967A-BD5F-7AC25B9AA90A}"/>
              </a:ext>
            </a:extLst>
          </p:cNvPr>
          <p:cNvSpPr txBox="1"/>
          <p:nvPr/>
        </p:nvSpPr>
        <p:spPr>
          <a:xfrm>
            <a:off x="7858125" y="2847975"/>
            <a:ext cx="819150" cy="1169551"/>
          </a:xfrm>
          <a:prstGeom prst="rect">
            <a:avLst/>
          </a:prstGeom>
          <a:noFill/>
        </p:spPr>
        <p:txBody>
          <a:bodyPr wrap="square" rtlCol="0">
            <a:spAutoFit/>
          </a:bodyPr>
          <a:lstStyle/>
          <a:p>
            <a:r>
              <a:rPr lang="en-US" sz="1400" dirty="0"/>
              <a:t>2010’s average runtime for shows</a:t>
            </a:r>
          </a:p>
        </p:txBody>
      </p:sp>
      <p:sp>
        <p:nvSpPr>
          <p:cNvPr id="12" name="TextBox 11">
            <a:extLst>
              <a:ext uri="{FF2B5EF4-FFF2-40B4-BE49-F238E27FC236}">
                <a16:creationId xmlns:a16="http://schemas.microsoft.com/office/drawing/2014/main" id="{0E677515-272A-7767-7402-8FF20D76D71C}"/>
              </a:ext>
            </a:extLst>
          </p:cNvPr>
          <p:cNvSpPr txBox="1"/>
          <p:nvPr/>
        </p:nvSpPr>
        <p:spPr>
          <a:xfrm>
            <a:off x="7858125" y="5115126"/>
            <a:ext cx="705586" cy="1446550"/>
          </a:xfrm>
          <a:prstGeom prst="rect">
            <a:avLst/>
          </a:prstGeom>
          <a:noFill/>
        </p:spPr>
        <p:txBody>
          <a:bodyPr wrap="square" rtlCol="0">
            <a:spAutoFit/>
          </a:bodyPr>
          <a:lstStyle/>
          <a:p>
            <a:r>
              <a:rPr lang="en-US" sz="1400" dirty="0"/>
              <a:t>1990’s average runtime for shows</a:t>
            </a:r>
          </a:p>
          <a:p>
            <a:endParaRPr lang="en-US" dirty="0"/>
          </a:p>
        </p:txBody>
      </p:sp>
      <p:sp>
        <p:nvSpPr>
          <p:cNvPr id="13" name="TextBox 12">
            <a:extLst>
              <a:ext uri="{FF2B5EF4-FFF2-40B4-BE49-F238E27FC236}">
                <a16:creationId xmlns:a16="http://schemas.microsoft.com/office/drawing/2014/main" id="{51557448-0432-8D51-C2CD-C01678C7A041}"/>
              </a:ext>
            </a:extLst>
          </p:cNvPr>
          <p:cNvSpPr txBox="1"/>
          <p:nvPr/>
        </p:nvSpPr>
        <p:spPr>
          <a:xfrm>
            <a:off x="7734300" y="643467"/>
            <a:ext cx="942974" cy="1231106"/>
          </a:xfrm>
          <a:prstGeom prst="rect">
            <a:avLst/>
          </a:prstGeom>
          <a:noFill/>
        </p:spPr>
        <p:txBody>
          <a:bodyPr wrap="square" rtlCol="0">
            <a:spAutoFit/>
          </a:bodyPr>
          <a:lstStyle/>
          <a:p>
            <a:r>
              <a:rPr lang="en-US" sz="1400" dirty="0"/>
              <a:t>2020’s average runtime for shows</a:t>
            </a:r>
          </a:p>
          <a:p>
            <a:endParaRPr lang="en-US" dirty="0"/>
          </a:p>
        </p:txBody>
      </p:sp>
    </p:spTree>
    <p:extLst>
      <p:ext uri="{BB962C8B-B14F-4D97-AF65-F5344CB8AC3E}">
        <p14:creationId xmlns:p14="http://schemas.microsoft.com/office/powerpoint/2010/main" val="266736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CEDA-45BF-64B7-C554-04AA004D0E4C}"/>
              </a:ext>
            </a:extLst>
          </p:cNvPr>
          <p:cNvSpPr>
            <a:spLocks noGrp="1"/>
          </p:cNvSpPr>
          <p:nvPr>
            <p:ph type="title"/>
          </p:nvPr>
        </p:nvSpPr>
        <p:spPr>
          <a:xfrm>
            <a:off x="1075455" y="3923930"/>
            <a:ext cx="10030510" cy="1242625"/>
          </a:xfrm>
        </p:spPr>
        <p:txBody>
          <a:bodyPr vert="horz" lIns="91440" tIns="45720" rIns="91440" bIns="45720" rtlCol="0" anchor="b">
            <a:normAutofit/>
          </a:bodyPr>
          <a:lstStyle/>
          <a:p>
            <a:r>
              <a:rPr lang="en-US" sz="2200" dirty="0"/>
              <a:t>Movie times were considerably longer in the 90’s and 00’s than in the last decade. Movie times have decreased significantly since 2010. </a:t>
            </a:r>
          </a:p>
        </p:txBody>
      </p:sp>
      <p:sp>
        <p:nvSpPr>
          <p:cNvPr id="20" name="Rectangle 19">
            <a:extLst>
              <a:ext uri="{FF2B5EF4-FFF2-40B4-BE49-F238E27FC236}">
                <a16:creationId xmlns:a16="http://schemas.microsoft.com/office/drawing/2014/main" id="{41A156E7-2308-44C1-AFC5-BDC68FEF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3"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037EE4-F862-416C-B03E-64B097F1C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2764"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A57929E3-816F-6F04-AE20-7E4713444025}"/>
              </a:ext>
            </a:extLst>
          </p:cNvPr>
          <p:cNvPicPr>
            <a:picLocks noChangeAspect="1"/>
          </p:cNvPicPr>
          <p:nvPr/>
        </p:nvPicPr>
        <p:blipFill rotWithShape="1">
          <a:blip r:embed="rId3"/>
          <a:srcRect r="9129" b="-1"/>
          <a:stretch/>
        </p:blipFill>
        <p:spPr>
          <a:xfrm>
            <a:off x="3826766" y="995639"/>
            <a:ext cx="1611473" cy="2194560"/>
          </a:xfrm>
          <a:prstGeom prst="rect">
            <a:avLst/>
          </a:prstGeom>
        </p:spPr>
      </p:pic>
      <p:sp>
        <p:nvSpPr>
          <p:cNvPr id="24" name="Rectangle 23">
            <a:extLst>
              <a:ext uri="{FF2B5EF4-FFF2-40B4-BE49-F238E27FC236}">
                <a16:creationId xmlns:a16="http://schemas.microsoft.com/office/drawing/2014/main" id="{0ECD7396-5A48-4665-B16F-51151FE71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475"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78CE3B59-3E56-9AF0-CD18-129FAD2A269F}"/>
              </a:ext>
            </a:extLst>
          </p:cNvPr>
          <p:cNvPicPr>
            <a:picLocks noChangeAspect="1"/>
          </p:cNvPicPr>
          <p:nvPr/>
        </p:nvPicPr>
        <p:blipFill rotWithShape="1">
          <a:blip r:embed="rId4"/>
          <a:srcRect r="12615" b="-1"/>
          <a:stretch/>
        </p:blipFill>
        <p:spPr>
          <a:xfrm>
            <a:off x="6707110" y="1100414"/>
            <a:ext cx="1614388" cy="219456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67DC7EC2-29B4-1DB9-4569-7B1FA2B1DDFD}"/>
              </a:ext>
            </a:extLst>
          </p:cNvPr>
          <p:cNvPicPr>
            <a:picLocks noChangeAspect="1"/>
          </p:cNvPicPr>
          <p:nvPr/>
        </p:nvPicPr>
        <p:blipFill rotWithShape="1">
          <a:blip r:embed="rId5"/>
          <a:srcRect l="12213" r="14975" b="-1"/>
          <a:stretch/>
        </p:blipFill>
        <p:spPr>
          <a:xfrm>
            <a:off x="971208" y="995639"/>
            <a:ext cx="1614194" cy="2194560"/>
          </a:xfrm>
          <a:prstGeom prst="rect">
            <a:avLst/>
          </a:prstGeom>
        </p:spPr>
      </p:pic>
      <p:sp>
        <p:nvSpPr>
          <p:cNvPr id="26" name="Rectangle 25">
            <a:extLst>
              <a:ext uri="{FF2B5EF4-FFF2-40B4-BE49-F238E27FC236}">
                <a16:creationId xmlns:a16="http://schemas.microsoft.com/office/drawing/2014/main" id="{AB3D19C7-11BA-4EB2-BF56-6C1C300DA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8186" y="826094"/>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line chart&#10;&#10;Description automatically generated">
            <a:extLst>
              <a:ext uri="{FF2B5EF4-FFF2-40B4-BE49-F238E27FC236}">
                <a16:creationId xmlns:a16="http://schemas.microsoft.com/office/drawing/2014/main" id="{86170954-2BFF-643B-DB50-126541150276}"/>
              </a:ext>
            </a:extLst>
          </p:cNvPr>
          <p:cNvPicPr>
            <a:picLocks noChangeAspect="1"/>
          </p:cNvPicPr>
          <p:nvPr/>
        </p:nvPicPr>
        <p:blipFill rotWithShape="1">
          <a:blip r:embed="rId6"/>
          <a:srcRect l="25310" r="36572" b="-1"/>
          <a:stretch/>
        </p:blipFill>
        <p:spPr>
          <a:xfrm>
            <a:off x="9409698" y="1100414"/>
            <a:ext cx="1616452" cy="2194560"/>
          </a:xfrm>
          <a:prstGeom prst="rect">
            <a:avLst/>
          </a:prstGeom>
        </p:spPr>
      </p:pic>
      <p:sp>
        <p:nvSpPr>
          <p:cNvPr id="11" name="TextBox 10">
            <a:extLst>
              <a:ext uri="{FF2B5EF4-FFF2-40B4-BE49-F238E27FC236}">
                <a16:creationId xmlns:a16="http://schemas.microsoft.com/office/drawing/2014/main" id="{B4CA0487-44F5-32FF-C574-45742191FFD9}"/>
              </a:ext>
            </a:extLst>
          </p:cNvPr>
          <p:cNvSpPr txBox="1"/>
          <p:nvPr/>
        </p:nvSpPr>
        <p:spPr>
          <a:xfrm>
            <a:off x="660053" y="303172"/>
            <a:ext cx="2359477" cy="338554"/>
          </a:xfrm>
          <a:prstGeom prst="rect">
            <a:avLst/>
          </a:prstGeom>
          <a:noFill/>
        </p:spPr>
        <p:txBody>
          <a:bodyPr wrap="square" rtlCol="0">
            <a:spAutoFit/>
          </a:bodyPr>
          <a:lstStyle/>
          <a:p>
            <a:r>
              <a:rPr lang="en-US" sz="1600" dirty="0"/>
              <a:t>1990’s average movie time</a:t>
            </a:r>
          </a:p>
        </p:txBody>
      </p:sp>
      <p:sp>
        <p:nvSpPr>
          <p:cNvPr id="13" name="TextBox 12">
            <a:extLst>
              <a:ext uri="{FF2B5EF4-FFF2-40B4-BE49-F238E27FC236}">
                <a16:creationId xmlns:a16="http://schemas.microsoft.com/office/drawing/2014/main" id="{5BCAC4D4-F869-7BEB-6AE9-F724C7E0E7CD}"/>
              </a:ext>
            </a:extLst>
          </p:cNvPr>
          <p:cNvSpPr txBox="1"/>
          <p:nvPr/>
        </p:nvSpPr>
        <p:spPr>
          <a:xfrm>
            <a:off x="3649220" y="303172"/>
            <a:ext cx="2875405" cy="307777"/>
          </a:xfrm>
          <a:prstGeom prst="rect">
            <a:avLst/>
          </a:prstGeom>
          <a:noFill/>
        </p:spPr>
        <p:txBody>
          <a:bodyPr wrap="square">
            <a:spAutoFit/>
          </a:bodyPr>
          <a:lstStyle/>
          <a:p>
            <a:r>
              <a:rPr lang="en-US" sz="1400" dirty="0"/>
              <a:t>2000’s average movie time</a:t>
            </a:r>
          </a:p>
        </p:txBody>
      </p:sp>
      <p:sp>
        <p:nvSpPr>
          <p:cNvPr id="14" name="TextBox 13">
            <a:extLst>
              <a:ext uri="{FF2B5EF4-FFF2-40B4-BE49-F238E27FC236}">
                <a16:creationId xmlns:a16="http://schemas.microsoft.com/office/drawing/2014/main" id="{A3DD2CE8-4B11-B98A-9F92-5FB7CACE5DBE}"/>
              </a:ext>
            </a:extLst>
          </p:cNvPr>
          <p:cNvSpPr txBox="1"/>
          <p:nvPr/>
        </p:nvSpPr>
        <p:spPr>
          <a:xfrm>
            <a:off x="6090710" y="287783"/>
            <a:ext cx="2359477" cy="338554"/>
          </a:xfrm>
          <a:prstGeom prst="rect">
            <a:avLst/>
          </a:prstGeom>
          <a:noFill/>
        </p:spPr>
        <p:txBody>
          <a:bodyPr wrap="square" rtlCol="0">
            <a:spAutoFit/>
          </a:bodyPr>
          <a:lstStyle/>
          <a:p>
            <a:r>
              <a:rPr lang="en-US" sz="1600" dirty="0"/>
              <a:t>2010’s average movie time</a:t>
            </a:r>
          </a:p>
        </p:txBody>
      </p:sp>
      <p:sp>
        <p:nvSpPr>
          <p:cNvPr id="16" name="TextBox 15">
            <a:extLst>
              <a:ext uri="{FF2B5EF4-FFF2-40B4-BE49-F238E27FC236}">
                <a16:creationId xmlns:a16="http://schemas.microsoft.com/office/drawing/2014/main" id="{4A89A8B2-2512-CE65-A6C1-FA3DDFF88EA2}"/>
              </a:ext>
            </a:extLst>
          </p:cNvPr>
          <p:cNvSpPr txBox="1"/>
          <p:nvPr/>
        </p:nvSpPr>
        <p:spPr>
          <a:xfrm>
            <a:off x="8899178" y="285470"/>
            <a:ext cx="2730847" cy="338554"/>
          </a:xfrm>
          <a:prstGeom prst="rect">
            <a:avLst/>
          </a:prstGeom>
          <a:noFill/>
        </p:spPr>
        <p:txBody>
          <a:bodyPr wrap="square" rtlCol="0">
            <a:spAutoFit/>
          </a:bodyPr>
          <a:lstStyle/>
          <a:p>
            <a:r>
              <a:rPr lang="en-US" sz="1600" dirty="0"/>
              <a:t>All decade's average movie time</a:t>
            </a:r>
          </a:p>
        </p:txBody>
      </p:sp>
    </p:spTree>
    <p:extLst>
      <p:ext uri="{BB962C8B-B14F-4D97-AF65-F5344CB8AC3E}">
        <p14:creationId xmlns:p14="http://schemas.microsoft.com/office/powerpoint/2010/main" val="263363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par>
                                <p:cTn id="23" presetID="6" presetClass="entr" presetSubtype="16"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25877-81C4-1BDB-9617-CA45D2232B03}"/>
              </a:ext>
            </a:extLst>
          </p:cNvPr>
          <p:cNvSpPr>
            <a:spLocks noGrp="1"/>
          </p:cNvSpPr>
          <p:nvPr>
            <p:ph type="title"/>
          </p:nvPr>
        </p:nvSpPr>
        <p:spPr>
          <a:xfrm>
            <a:off x="633743" y="609599"/>
            <a:ext cx="3413156" cy="5273675"/>
          </a:xfrm>
        </p:spPr>
        <p:txBody>
          <a:bodyPr>
            <a:normAutofit/>
          </a:bodyPr>
          <a:lstStyle/>
          <a:p>
            <a:r>
              <a:rPr lang="en-US" dirty="0"/>
              <a:t>About the Team- Summer Kenney</a:t>
            </a:r>
          </a:p>
        </p:txBody>
      </p:sp>
      <p:pic>
        <p:nvPicPr>
          <p:cNvPr id="14" name="Picture 13">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6C6DBC44-8FC8-20BF-8811-54DE35AC9B35}"/>
              </a:ext>
            </a:extLst>
          </p:cNvPr>
          <p:cNvGraphicFramePr>
            <a:graphicFrameLocks noGrp="1"/>
          </p:cNvGraphicFramePr>
          <p:nvPr>
            <p:ph idx="1"/>
            <p:extLst>
              <p:ext uri="{D42A27DB-BD31-4B8C-83A1-F6EECF244321}">
                <p14:modId xmlns:p14="http://schemas.microsoft.com/office/powerpoint/2010/main" val="439394099"/>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2432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0" name="Rectangle 33">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41" name="Rectangle 35">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5768E-8205-4BD7-EDD6-AA38394BEDAC}"/>
              </a:ext>
            </a:extLst>
          </p:cNvPr>
          <p:cNvSpPr>
            <a:spLocks noGrp="1"/>
          </p:cNvSpPr>
          <p:nvPr>
            <p:ph type="ctrTitle"/>
          </p:nvPr>
        </p:nvSpPr>
        <p:spPr>
          <a:xfrm>
            <a:off x="1008889" y="1097280"/>
            <a:ext cx="6043875" cy="4626864"/>
          </a:xfrm>
        </p:spPr>
        <p:txBody>
          <a:bodyPr anchor="ctr">
            <a:normAutofit/>
          </a:bodyPr>
          <a:lstStyle/>
          <a:p>
            <a:pPr algn="r"/>
            <a:r>
              <a:rPr lang="en-US" sz="4800" dirty="0">
                <a:solidFill>
                  <a:schemeClr val="tx1"/>
                </a:solidFill>
              </a:rPr>
              <a:t>QUESTION 2:</a:t>
            </a:r>
            <a:br>
              <a:rPr lang="en-US" sz="4800" dirty="0">
                <a:solidFill>
                  <a:schemeClr val="tx1"/>
                </a:solidFill>
              </a:rPr>
            </a:br>
            <a:r>
              <a:rPr lang="en-US" sz="4800" b="1" i="0" u="none" strike="noStrike" dirty="0">
                <a:solidFill>
                  <a:schemeClr val="tx1"/>
                </a:solidFill>
                <a:effectLst/>
              </a:rPr>
              <a:t>Have IMDB ratings changed for movies and shows over the decades? If, so how? </a:t>
            </a:r>
            <a:endParaRPr lang="en-US" sz="4800" dirty="0">
              <a:solidFill>
                <a:schemeClr val="tx1"/>
              </a:solidFill>
            </a:endParaRPr>
          </a:p>
        </p:txBody>
      </p:sp>
      <p:sp>
        <p:nvSpPr>
          <p:cNvPr id="3" name="Subtitle 2">
            <a:extLst>
              <a:ext uri="{FF2B5EF4-FFF2-40B4-BE49-F238E27FC236}">
                <a16:creationId xmlns:a16="http://schemas.microsoft.com/office/drawing/2014/main" id="{04810288-C9A1-1E00-0B72-DD6836EC70A0}"/>
              </a:ext>
            </a:extLst>
          </p:cNvPr>
          <p:cNvSpPr>
            <a:spLocks noGrp="1"/>
          </p:cNvSpPr>
          <p:nvPr>
            <p:ph type="subTitle" idx="1"/>
          </p:nvPr>
        </p:nvSpPr>
        <p:spPr>
          <a:xfrm>
            <a:off x="8022028" y="1097280"/>
            <a:ext cx="3256177" cy="4626863"/>
          </a:xfrm>
        </p:spPr>
        <p:txBody>
          <a:bodyPr anchor="ctr">
            <a:normAutofit/>
          </a:bodyPr>
          <a:lstStyle/>
          <a:p>
            <a:pPr algn="l"/>
            <a:r>
              <a:rPr lang="en-US" b="0" i="0" u="none" strike="noStrike" dirty="0">
                <a:effectLst/>
                <a:latin typeface="+mj-lt"/>
              </a:rPr>
              <a:t>Running the same tests on IMDB scores </a:t>
            </a:r>
            <a:r>
              <a:rPr lang="en-US" dirty="0">
                <a:effectLst/>
                <a:latin typeface="+mj-lt"/>
              </a:rPr>
              <a:t>as they did on runtimes </a:t>
            </a:r>
            <a:r>
              <a:rPr lang="en-US" b="0" i="0" u="none" strike="noStrike" dirty="0">
                <a:effectLst/>
                <a:latin typeface="+mj-lt"/>
              </a:rPr>
              <a:t>over the decades showed </a:t>
            </a:r>
            <a:r>
              <a:rPr lang="en-US" dirty="0">
                <a:effectLst/>
                <a:latin typeface="+mj-lt"/>
              </a:rPr>
              <a:t>that there is some statistically significant variance to be explored!</a:t>
            </a:r>
            <a:endParaRPr lang="en-US" dirty="0">
              <a:latin typeface="+mj-lt"/>
            </a:endParaRPr>
          </a:p>
        </p:txBody>
      </p:sp>
      <p:cxnSp>
        <p:nvCxnSpPr>
          <p:cNvPr id="42" name="Straight Connector 37">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9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shows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a:bodyPr>
          <a:lstStyle/>
          <a:p>
            <a:r>
              <a:rPr lang="en-US" dirty="0"/>
              <a:t>1 = 1990-1999</a:t>
            </a:r>
          </a:p>
          <a:p>
            <a:r>
              <a:rPr lang="en-US" dirty="0"/>
              <a:t>2 = 2000-2009</a:t>
            </a:r>
          </a:p>
          <a:p>
            <a:r>
              <a:rPr lang="en-US" dirty="0"/>
              <a:t>3 = 2009-2019</a:t>
            </a:r>
          </a:p>
          <a:p>
            <a:r>
              <a:rPr lang="en-US" dirty="0"/>
              <a:t>We can see that while the ratings for shows have not varied drastically, the most recent decade shows a slight decline in average rating. </a:t>
            </a:r>
          </a:p>
        </p:txBody>
      </p:sp>
      <p:pic>
        <p:nvPicPr>
          <p:cNvPr id="16" name="Picture 15">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Table&#10;&#10;Description automatically generated">
            <a:extLst>
              <a:ext uri="{FF2B5EF4-FFF2-40B4-BE49-F238E27FC236}">
                <a16:creationId xmlns:a16="http://schemas.microsoft.com/office/drawing/2014/main" id="{68B96AF2-6692-164F-0C8D-E9D66139F764}"/>
              </a:ext>
            </a:extLst>
          </p:cNvPr>
          <p:cNvPicPr>
            <a:picLocks noChangeAspect="1"/>
          </p:cNvPicPr>
          <p:nvPr/>
        </p:nvPicPr>
        <p:blipFill>
          <a:blip r:embed="rId4"/>
          <a:stretch>
            <a:fillRect/>
          </a:stretch>
        </p:blipFill>
        <p:spPr>
          <a:xfrm>
            <a:off x="7848600" y="835194"/>
            <a:ext cx="3699934" cy="2241212"/>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0BAE35BF-9933-A453-BE19-4A3C5AF1BBE8}"/>
              </a:ext>
            </a:extLst>
          </p:cNvPr>
          <p:cNvPicPr>
            <a:picLocks noChangeAspect="1"/>
          </p:cNvPicPr>
          <p:nvPr/>
        </p:nvPicPr>
        <p:blipFill>
          <a:blip r:embed="rId5"/>
          <a:stretch>
            <a:fillRect/>
          </a:stretch>
        </p:blipFill>
        <p:spPr>
          <a:xfrm>
            <a:off x="7848600" y="3958714"/>
            <a:ext cx="3699934" cy="1886966"/>
          </a:xfrm>
          <a:prstGeom prst="rect">
            <a:avLst/>
          </a:prstGeom>
        </p:spPr>
      </p:pic>
    </p:spTree>
    <p:extLst>
      <p:ext uri="{BB962C8B-B14F-4D97-AF65-F5344CB8AC3E}">
        <p14:creationId xmlns:p14="http://schemas.microsoft.com/office/powerpoint/2010/main" val="12554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movies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lnSpcReduction="10000"/>
          </a:bodyPr>
          <a:lstStyle/>
          <a:p>
            <a:r>
              <a:rPr lang="en-US" dirty="0"/>
              <a:t>1 = 1990-1999</a:t>
            </a:r>
          </a:p>
          <a:p>
            <a:r>
              <a:rPr lang="en-US" dirty="0"/>
              <a:t>2 = 2000-2009</a:t>
            </a:r>
          </a:p>
          <a:p>
            <a:r>
              <a:rPr lang="en-US" dirty="0"/>
              <a:t>3 = 2009-2019</a:t>
            </a:r>
          </a:p>
          <a:p>
            <a:r>
              <a:rPr lang="en-US" dirty="0"/>
              <a:t>Once again, we can note a decline in average ratings in the most recent decade. Interesting to note is how the </a:t>
            </a:r>
            <a:r>
              <a:rPr lang="en-US" b="1" i="1" dirty="0"/>
              <a:t>movie</a:t>
            </a:r>
            <a:r>
              <a:rPr lang="en-US" dirty="0"/>
              <a:t> IMDB ratings are significantly lower than the </a:t>
            </a:r>
            <a:r>
              <a:rPr lang="en-US" b="1" i="1" dirty="0"/>
              <a:t>show</a:t>
            </a:r>
            <a:r>
              <a:rPr lang="en-US" dirty="0"/>
              <a:t> IMDB ratings.  </a:t>
            </a:r>
          </a:p>
        </p:txBody>
      </p:sp>
      <p:pic>
        <p:nvPicPr>
          <p:cNvPr id="24" name="Picture 2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Table&#10;&#10;Description automatically generated">
            <a:extLst>
              <a:ext uri="{FF2B5EF4-FFF2-40B4-BE49-F238E27FC236}">
                <a16:creationId xmlns:a16="http://schemas.microsoft.com/office/drawing/2014/main" id="{3AB25D14-B874-D0B2-86EA-CC46F74BB402}"/>
              </a:ext>
            </a:extLst>
          </p:cNvPr>
          <p:cNvPicPr>
            <a:picLocks noChangeAspect="1"/>
          </p:cNvPicPr>
          <p:nvPr/>
        </p:nvPicPr>
        <p:blipFill>
          <a:blip r:embed="rId4"/>
          <a:stretch>
            <a:fillRect/>
          </a:stretch>
        </p:blipFill>
        <p:spPr>
          <a:xfrm>
            <a:off x="7848600" y="733701"/>
            <a:ext cx="3699934" cy="2444198"/>
          </a:xfrm>
          <a:prstGeom prst="rect">
            <a:avLst/>
          </a:prstGeom>
        </p:spPr>
      </p:pic>
      <p:pic>
        <p:nvPicPr>
          <p:cNvPr id="8" name="Picture 7" descr="Chart, line chart&#10;&#10;Description automatically generated">
            <a:extLst>
              <a:ext uri="{FF2B5EF4-FFF2-40B4-BE49-F238E27FC236}">
                <a16:creationId xmlns:a16="http://schemas.microsoft.com/office/drawing/2014/main" id="{DC0C2D36-2085-53F3-4E60-BC65D4D3146D}"/>
              </a:ext>
            </a:extLst>
          </p:cNvPr>
          <p:cNvPicPr>
            <a:picLocks noChangeAspect="1"/>
          </p:cNvPicPr>
          <p:nvPr/>
        </p:nvPicPr>
        <p:blipFill>
          <a:blip r:embed="rId5"/>
          <a:stretch>
            <a:fillRect/>
          </a:stretch>
        </p:blipFill>
        <p:spPr>
          <a:xfrm>
            <a:off x="7848600" y="3949464"/>
            <a:ext cx="3699934" cy="1905466"/>
          </a:xfrm>
          <a:prstGeom prst="rect">
            <a:avLst/>
          </a:prstGeom>
        </p:spPr>
      </p:pic>
    </p:spTree>
    <p:extLst>
      <p:ext uri="{BB962C8B-B14F-4D97-AF65-F5344CB8AC3E}">
        <p14:creationId xmlns:p14="http://schemas.microsoft.com/office/powerpoint/2010/main" val="163714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00F2E-EE8C-3276-AA35-CB774C42AD9B}"/>
              </a:ext>
            </a:extLst>
          </p:cNvPr>
          <p:cNvSpPr>
            <a:spLocks noGrp="1"/>
          </p:cNvSpPr>
          <p:nvPr>
            <p:ph type="title"/>
          </p:nvPr>
        </p:nvSpPr>
        <p:spPr>
          <a:xfrm>
            <a:off x="913794" y="609599"/>
            <a:ext cx="2799465" cy="5273675"/>
          </a:xfrm>
        </p:spPr>
        <p:txBody>
          <a:bodyPr>
            <a:normAutofit/>
          </a:bodyPr>
          <a:lstStyle/>
          <a:p>
            <a:pPr algn="l"/>
            <a:r>
              <a:rPr lang="en-US" sz="4300"/>
              <a:t>Combining the Data Sets </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C406116A-2E16-69EA-DBC8-EFD0ED74DE9C}"/>
              </a:ext>
            </a:extLst>
          </p:cNvPr>
          <p:cNvGraphicFramePr>
            <a:graphicFrameLocks noGrp="1"/>
          </p:cNvGraphicFramePr>
          <p:nvPr>
            <p:ph idx="1"/>
            <p:extLst>
              <p:ext uri="{D42A27DB-BD31-4B8C-83A1-F6EECF244321}">
                <p14:modId xmlns:p14="http://schemas.microsoft.com/office/powerpoint/2010/main" val="320137030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76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9E7B2F9-EAB1-41EB-A8DF-6D17F5EAD80A}"/>
                                            </p:graphicEl>
                                          </p:spTgt>
                                        </p:tgtEl>
                                        <p:attrNameLst>
                                          <p:attrName>style.visibility</p:attrName>
                                        </p:attrNameLst>
                                      </p:cBhvr>
                                      <p:to>
                                        <p:strVal val="visible"/>
                                      </p:to>
                                    </p:set>
                                    <p:animEffect transition="in" filter="fade">
                                      <p:cBhvr>
                                        <p:cTn id="7" dur="500"/>
                                        <p:tgtEl>
                                          <p:spTgt spid="5">
                                            <p:graphicEl>
                                              <a:dgm id="{F9E7B2F9-EAB1-41EB-A8DF-6D17F5EAD80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37EF4232-767F-4553-A93C-FD1B01019F62}"/>
                                            </p:graphicEl>
                                          </p:spTgt>
                                        </p:tgtEl>
                                        <p:attrNameLst>
                                          <p:attrName>style.visibility</p:attrName>
                                        </p:attrNameLst>
                                      </p:cBhvr>
                                      <p:to>
                                        <p:strVal val="visible"/>
                                      </p:to>
                                    </p:set>
                                    <p:animEffect transition="in" filter="fade">
                                      <p:cBhvr>
                                        <p:cTn id="10" dur="500"/>
                                        <p:tgtEl>
                                          <p:spTgt spid="5">
                                            <p:graphicEl>
                                              <a:dgm id="{37EF4232-767F-4553-A93C-FD1B01019F6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6C2BB3B-23C9-4F93-B966-3B8737B93C54}"/>
                                            </p:graphicEl>
                                          </p:spTgt>
                                        </p:tgtEl>
                                        <p:attrNameLst>
                                          <p:attrName>style.visibility</p:attrName>
                                        </p:attrNameLst>
                                      </p:cBhvr>
                                      <p:to>
                                        <p:strVal val="visible"/>
                                      </p:to>
                                    </p:set>
                                    <p:animEffect transition="in" filter="fade">
                                      <p:cBhvr>
                                        <p:cTn id="15" dur="500"/>
                                        <p:tgtEl>
                                          <p:spTgt spid="5">
                                            <p:graphicEl>
                                              <a:dgm id="{D6C2BB3B-23C9-4F93-B966-3B8737B93C5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E7AFD27B-17E7-40DA-BE85-8EC5DB564107}"/>
                                            </p:graphicEl>
                                          </p:spTgt>
                                        </p:tgtEl>
                                        <p:attrNameLst>
                                          <p:attrName>style.visibility</p:attrName>
                                        </p:attrNameLst>
                                      </p:cBhvr>
                                      <p:to>
                                        <p:strVal val="visible"/>
                                      </p:to>
                                    </p:set>
                                    <p:animEffect transition="in" filter="fade">
                                      <p:cBhvr>
                                        <p:cTn id="18" dur="500"/>
                                        <p:tgtEl>
                                          <p:spTgt spid="5">
                                            <p:graphicEl>
                                              <a:dgm id="{E7AFD27B-17E7-40DA-BE85-8EC5DB56410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7838DC29-154D-4F85-A315-3E0B702CA2C0}"/>
                                            </p:graphicEl>
                                          </p:spTgt>
                                        </p:tgtEl>
                                        <p:attrNameLst>
                                          <p:attrName>style.visibility</p:attrName>
                                        </p:attrNameLst>
                                      </p:cBhvr>
                                      <p:to>
                                        <p:strVal val="visible"/>
                                      </p:to>
                                    </p:set>
                                    <p:animEffect transition="in" filter="fade">
                                      <p:cBhvr>
                                        <p:cTn id="23" dur="500"/>
                                        <p:tgtEl>
                                          <p:spTgt spid="5">
                                            <p:graphicEl>
                                              <a:dgm id="{7838DC29-154D-4F85-A315-3E0B702CA2C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55658019-D03F-4438-9C73-E8206F74CF9D}"/>
                                            </p:graphicEl>
                                          </p:spTgt>
                                        </p:tgtEl>
                                        <p:attrNameLst>
                                          <p:attrName>style.visibility</p:attrName>
                                        </p:attrNameLst>
                                      </p:cBhvr>
                                      <p:to>
                                        <p:strVal val="visible"/>
                                      </p:to>
                                    </p:set>
                                    <p:animEffect transition="in" filter="fade">
                                      <p:cBhvr>
                                        <p:cTn id="26" dur="500"/>
                                        <p:tgtEl>
                                          <p:spTgt spid="5">
                                            <p:graphicEl>
                                              <a:dgm id="{55658019-D03F-4438-9C73-E8206F74CF9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02B77847-B43C-4562-A1AA-01E1ED1DA54A}"/>
                                            </p:graphicEl>
                                          </p:spTgt>
                                        </p:tgtEl>
                                        <p:attrNameLst>
                                          <p:attrName>style.visibility</p:attrName>
                                        </p:attrNameLst>
                                      </p:cBhvr>
                                      <p:to>
                                        <p:strVal val="visible"/>
                                      </p:to>
                                    </p:set>
                                    <p:animEffect transition="in" filter="fade">
                                      <p:cBhvr>
                                        <p:cTn id="31" dur="500"/>
                                        <p:tgtEl>
                                          <p:spTgt spid="5">
                                            <p:graphicEl>
                                              <a:dgm id="{02B77847-B43C-4562-A1AA-01E1ED1DA54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BF7B5A9D-B85E-4E81-B533-885B9973135E}"/>
                                            </p:graphicEl>
                                          </p:spTgt>
                                        </p:tgtEl>
                                        <p:attrNameLst>
                                          <p:attrName>style.visibility</p:attrName>
                                        </p:attrNameLst>
                                      </p:cBhvr>
                                      <p:to>
                                        <p:strVal val="visible"/>
                                      </p:to>
                                    </p:set>
                                    <p:animEffect transition="in" filter="fade">
                                      <p:cBhvr>
                                        <p:cTn id="34" dur="500"/>
                                        <p:tgtEl>
                                          <p:spTgt spid="5">
                                            <p:graphicEl>
                                              <a:dgm id="{BF7B5A9D-B85E-4E81-B533-885B9973135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E6C3F-2219-8E25-CDFB-3E517355E2C1}"/>
              </a:ext>
            </a:extLst>
          </p:cNvPr>
          <p:cNvSpPr>
            <a:spLocks noGrp="1"/>
          </p:cNvSpPr>
          <p:nvPr>
            <p:ph type="title"/>
          </p:nvPr>
        </p:nvSpPr>
        <p:spPr>
          <a:xfrm>
            <a:off x="913794" y="609599"/>
            <a:ext cx="2799465" cy="5273675"/>
          </a:xfrm>
        </p:spPr>
        <p:txBody>
          <a:bodyPr>
            <a:normAutofit/>
          </a:bodyPr>
          <a:lstStyle/>
          <a:p>
            <a:pPr algn="l"/>
            <a:r>
              <a:rPr lang="en-US" dirty="0"/>
              <a:t>How does Netflix measure up?</a:t>
            </a:r>
          </a:p>
        </p:txBody>
      </p:sp>
      <p:sp useBgFill="1">
        <p:nvSpPr>
          <p:cNvPr id="21" name="Freeform: Shape 2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4" name="Content Placeholder 2">
            <a:extLst>
              <a:ext uri="{FF2B5EF4-FFF2-40B4-BE49-F238E27FC236}">
                <a16:creationId xmlns:a16="http://schemas.microsoft.com/office/drawing/2014/main" id="{D66BCCED-2A4B-A48E-A7A5-29FF11DB9474}"/>
              </a:ext>
            </a:extLst>
          </p:cNvPr>
          <p:cNvGraphicFramePr>
            <a:graphicFrameLocks noGrp="1"/>
          </p:cNvGraphicFramePr>
          <p:nvPr>
            <p:ph idx="1"/>
            <p:extLst>
              <p:ext uri="{D42A27DB-BD31-4B8C-83A1-F6EECF244321}">
                <p14:modId xmlns:p14="http://schemas.microsoft.com/office/powerpoint/2010/main" val="193601530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27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D22A98E-BF01-0E95-A267-EA7BCFCE853F}"/>
              </a:ext>
            </a:extLst>
          </p:cNvPr>
          <p:cNvSpPr txBox="1"/>
          <p:nvPr/>
        </p:nvSpPr>
        <p:spPr>
          <a:xfrm>
            <a:off x="913796" y="2247153"/>
            <a:ext cx="3358084" cy="3544046"/>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Netflix movies scored lower than the overall average</a:t>
            </a:r>
          </a:p>
          <a:p>
            <a:pPr defTabSz="457200">
              <a:spcBef>
                <a:spcPct val="20000"/>
              </a:spcBef>
              <a:spcAft>
                <a:spcPts val="600"/>
              </a:spcAft>
              <a:buClr>
                <a:schemeClr val="tx2"/>
              </a:buClr>
              <a:buSzPct val="70000"/>
              <a:buFont typeface="Wingdings 2" charset="2"/>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Netflix shows scored the same as the overall average. </a:t>
            </a:r>
          </a:p>
        </p:txBody>
      </p:sp>
      <p:pic>
        <p:nvPicPr>
          <p:cNvPr id="3" name="Picture 2" descr="A screenshot of a computer&#10;&#10;Description automatically generated with low confidence">
            <a:extLst>
              <a:ext uri="{FF2B5EF4-FFF2-40B4-BE49-F238E27FC236}">
                <a16:creationId xmlns:a16="http://schemas.microsoft.com/office/drawing/2014/main" id="{2629CA0C-9649-F09E-D6F9-79CB793A69C7}"/>
              </a:ext>
            </a:extLst>
          </p:cNvPr>
          <p:cNvPicPr>
            <a:picLocks noChangeAspect="1"/>
          </p:cNvPicPr>
          <p:nvPr/>
        </p:nvPicPr>
        <p:blipFill>
          <a:blip r:embed="rId3"/>
          <a:stretch>
            <a:fillRect/>
          </a:stretch>
        </p:blipFill>
        <p:spPr>
          <a:xfrm>
            <a:off x="4915348" y="729888"/>
            <a:ext cx="6633184" cy="4974888"/>
          </a:xfrm>
          <a:prstGeom prst="rect">
            <a:avLst/>
          </a:prstGeom>
        </p:spPr>
      </p:pic>
    </p:spTree>
    <p:extLst>
      <p:ext uri="{BB962C8B-B14F-4D97-AF65-F5344CB8AC3E}">
        <p14:creationId xmlns:p14="http://schemas.microsoft.com/office/powerpoint/2010/main" val="3966947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5BE4-8374-AAE5-1F4C-6F7D76045D4A}"/>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dirty="0"/>
              <a:t>Netflix Summary</a:t>
            </a:r>
          </a:p>
        </p:txBody>
      </p:sp>
      <p:graphicFrame>
        <p:nvGraphicFramePr>
          <p:cNvPr id="6" name="TextBox 3">
            <a:extLst>
              <a:ext uri="{FF2B5EF4-FFF2-40B4-BE49-F238E27FC236}">
                <a16:creationId xmlns:a16="http://schemas.microsoft.com/office/drawing/2014/main" id="{A232B3A0-E2C2-562C-221F-4F98B5AF1FF9}"/>
              </a:ext>
            </a:extLst>
          </p:cNvPr>
          <p:cNvGraphicFramePr/>
          <p:nvPr>
            <p:extLst>
              <p:ext uri="{D42A27DB-BD31-4B8C-83A1-F6EECF244321}">
                <p14:modId xmlns:p14="http://schemas.microsoft.com/office/powerpoint/2010/main" val="213841340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4855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0D25-C1FF-2247-9522-09C8FA4BDD03}"/>
              </a:ext>
            </a:extLst>
          </p:cNvPr>
          <p:cNvSpPr>
            <a:spLocks noGrp="1"/>
          </p:cNvSpPr>
          <p:nvPr>
            <p:ph type="title"/>
          </p:nvPr>
        </p:nvSpPr>
        <p:spPr>
          <a:xfrm>
            <a:off x="913795" y="112295"/>
            <a:ext cx="10353762" cy="1257300"/>
          </a:xfrm>
        </p:spPr>
        <p:txBody>
          <a:bodyPr/>
          <a:lstStyle/>
          <a:p>
            <a:r>
              <a:rPr lang="en-US" dirty="0"/>
              <a:t>HBO Max</a:t>
            </a:r>
          </a:p>
        </p:txBody>
      </p:sp>
      <p:sp>
        <p:nvSpPr>
          <p:cNvPr id="3" name="Content Placeholder 2">
            <a:extLst>
              <a:ext uri="{FF2B5EF4-FFF2-40B4-BE49-F238E27FC236}">
                <a16:creationId xmlns:a16="http://schemas.microsoft.com/office/drawing/2014/main" id="{6DFEEE76-B7BB-5C46-9ADC-D934DA65EC90}"/>
              </a:ext>
            </a:extLst>
          </p:cNvPr>
          <p:cNvSpPr>
            <a:spLocks noGrp="1"/>
          </p:cNvSpPr>
          <p:nvPr>
            <p:ph idx="1"/>
          </p:nvPr>
        </p:nvSpPr>
        <p:spPr>
          <a:xfrm>
            <a:off x="913795" y="1369596"/>
            <a:ext cx="10524226" cy="4421604"/>
          </a:xfrm>
        </p:spPr>
        <p:txBody>
          <a:bodyPr>
            <a:normAutofit/>
          </a:bodyPr>
          <a:lstStyle/>
          <a:p>
            <a:r>
              <a:rPr lang="en-US" dirty="0"/>
              <a:t>HBO Max was launched in the United States on May 27, 2020. However, I am pretty sure most people have memory of seeing HBO movies from years before then.</a:t>
            </a:r>
          </a:p>
          <a:p>
            <a:r>
              <a:rPr lang="en-US" dirty="0"/>
              <a:t>According to AT&amp;T, HBO and HBO Max had a combined total of 69.4 million paying subscribers globally on June 30, 2021, including 43.5 million HBO Max subscribers in the U.S., 3.5 million HBO-only U.S. subscribers (primarily commercial customers like hotels), and 20.5 million subscribers to either HBO Max or HBO by itself in other countries. By the end of 2021, HBO and HBO Max had a combined total of 73.8 million paying global subscribers. At the end of Q1 2022, HBO and HBO Max had 76.8 million global subscribers.</a:t>
            </a:r>
          </a:p>
          <a:p>
            <a:r>
              <a:rPr lang="en-US" dirty="0"/>
              <a:t>Pretty impressive</a:t>
            </a:r>
          </a:p>
          <a:p>
            <a:endParaRPr lang="en-US" dirty="0"/>
          </a:p>
          <a:p>
            <a:endParaRPr lang="en-US" dirty="0"/>
          </a:p>
          <a:p>
            <a:pPr marL="36900" indent="0">
              <a:buNone/>
            </a:pPr>
            <a:endParaRPr lang="en-US" dirty="0"/>
          </a:p>
        </p:txBody>
      </p:sp>
    </p:spTree>
    <p:extLst>
      <p:ext uri="{BB962C8B-B14F-4D97-AF65-F5344CB8AC3E}">
        <p14:creationId xmlns:p14="http://schemas.microsoft.com/office/powerpoint/2010/main" val="973224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914FD-016C-524E-A590-568E81B39899}"/>
              </a:ext>
            </a:extLst>
          </p:cNvPr>
          <p:cNvSpPr>
            <a:spLocks noGrp="1"/>
          </p:cNvSpPr>
          <p:nvPr>
            <p:ph type="title"/>
          </p:nvPr>
        </p:nvSpPr>
        <p:spPr>
          <a:xfrm>
            <a:off x="861791" y="835383"/>
            <a:ext cx="3382832" cy="3499549"/>
          </a:xfrm>
        </p:spPr>
        <p:txBody>
          <a:bodyPr vert="horz" lIns="91440" tIns="45720" rIns="91440" bIns="45720" rtlCol="0" anchor="b">
            <a:noAutofit/>
          </a:bodyPr>
          <a:lstStyle/>
          <a:p>
            <a:pPr algn="l"/>
            <a:r>
              <a:rPr lang="en-US" sz="2000" b="1" dirty="0"/>
              <a:t>+ </a:t>
            </a:r>
            <a:r>
              <a:rPr lang="en-US" sz="2000" dirty="0"/>
              <a:t>HBO Max </a:t>
            </a:r>
            <a:r>
              <a:rPr lang="en-US" sz="2000" dirty="0">
                <a:hlinkClick r:id="rId3"/>
              </a:rPr>
              <a:t>led in market share of US app downloads</a:t>
            </a:r>
            <a:r>
              <a:rPr lang="en-US" sz="2000" dirty="0"/>
              <a:t> with 21% in Q1 2022, followed by </a:t>
            </a:r>
            <a:r>
              <a:rPr lang="en-US" sz="2000" dirty="0">
                <a:hlinkClick r:id="rId4"/>
              </a:rPr>
              <a:t>Disney+</a:t>
            </a:r>
            <a:r>
              <a:rPr lang="en-US" sz="2000" dirty="0"/>
              <a:t> and </a:t>
            </a:r>
            <a:r>
              <a:rPr lang="en-US" sz="2000" dirty="0">
                <a:hlinkClick r:id="rId5"/>
              </a:rPr>
              <a:t>Netflix</a:t>
            </a:r>
            <a:r>
              <a:rPr lang="en-US" sz="2000" dirty="0"/>
              <a:t>. The video streaming app was also among the top apps with the highest monthly active users with 10% of market share. The platform has had success adding new users since with its U.S. market share climbing from 4.5% in Q2 2020 to 10% in Q1 2022. </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8264EE5A-8790-8E49-BCF8-4ECC6D9C0EB9}"/>
              </a:ext>
            </a:extLst>
          </p:cNvPr>
          <p:cNvPicPr>
            <a:picLocks noGrp="1" noChangeAspect="1"/>
          </p:cNvPicPr>
          <p:nvPr>
            <p:ph idx="1"/>
          </p:nvPr>
        </p:nvPicPr>
        <p:blipFill>
          <a:blip r:embed="rId6"/>
          <a:stretch>
            <a:fillRect/>
          </a:stretch>
        </p:blipFill>
        <p:spPr>
          <a:xfrm>
            <a:off x="5324315" y="1073886"/>
            <a:ext cx="6197668" cy="4710227"/>
          </a:xfrm>
          <a:prstGeom prst="rect">
            <a:avLst/>
          </a:prstGeom>
        </p:spPr>
      </p:pic>
    </p:spTree>
    <p:extLst>
      <p:ext uri="{BB962C8B-B14F-4D97-AF65-F5344CB8AC3E}">
        <p14:creationId xmlns:p14="http://schemas.microsoft.com/office/powerpoint/2010/main" val="2806193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C2041A-5ADD-AC45-AB91-D75E1C80E767}"/>
              </a:ext>
            </a:extLst>
          </p:cNvPr>
          <p:cNvSpPr>
            <a:spLocks noGrp="1"/>
          </p:cNvSpPr>
          <p:nvPr>
            <p:ph idx="1"/>
          </p:nvPr>
        </p:nvSpPr>
        <p:spPr>
          <a:xfrm>
            <a:off x="694339" y="601218"/>
            <a:ext cx="10353762" cy="3714749"/>
          </a:xfrm>
        </p:spPr>
        <p:txBody>
          <a:bodyPr/>
          <a:lstStyle/>
          <a:p>
            <a:endParaRPr lang="en-US" sz="2000" dirty="0">
              <a:effectLst/>
              <a:latin typeface="Inter"/>
            </a:endParaRPr>
          </a:p>
          <a:p>
            <a:pPr marL="36900" indent="0">
              <a:buNone/>
            </a:pPr>
            <a:r>
              <a:rPr lang="en-US" sz="2000" dirty="0">
                <a:effectLst/>
                <a:latin typeface="Inter"/>
              </a:rPr>
              <a:t>Data Set Examined:</a:t>
            </a:r>
          </a:p>
          <a:p>
            <a:r>
              <a:rPr lang="en-US" sz="2000" dirty="0">
                <a:effectLst/>
                <a:latin typeface="Inter"/>
              </a:rPr>
              <a:t>/Users/</a:t>
            </a:r>
            <a:r>
              <a:rPr lang="en-US" sz="2000" dirty="0" err="1">
                <a:effectLst/>
                <a:latin typeface="Inter"/>
              </a:rPr>
              <a:t>caitlinbailey</a:t>
            </a:r>
            <a:r>
              <a:rPr lang="en-US" sz="2000" dirty="0">
                <a:effectLst/>
                <a:latin typeface="Inter"/>
              </a:rPr>
              <a:t>/Downloads/archive(2)/HBOtitles1.csv</a:t>
            </a:r>
          </a:p>
          <a:p>
            <a:r>
              <a:rPr lang="en-US" sz="2000" dirty="0">
                <a:effectLst/>
                <a:latin typeface="Inter"/>
              </a:rPr>
              <a:t>This dataset, taken from </a:t>
            </a:r>
            <a:r>
              <a:rPr lang="en-US" sz="2000" dirty="0" err="1">
                <a:effectLst/>
                <a:latin typeface="Inter"/>
              </a:rPr>
              <a:t>Kaggle.com</a:t>
            </a:r>
            <a:r>
              <a:rPr lang="en-US" sz="2000" dirty="0">
                <a:effectLst/>
                <a:latin typeface="Inter"/>
              </a:rPr>
              <a:t> contains </a:t>
            </a:r>
            <a:r>
              <a:rPr lang="en-US" sz="2000" dirty="0">
                <a:effectLst/>
                <a:latin typeface="inherit"/>
              </a:rPr>
              <a:t>+5k</a:t>
            </a:r>
            <a:r>
              <a:rPr lang="en-US" sz="2000" dirty="0">
                <a:effectLst/>
                <a:latin typeface="Inter"/>
              </a:rPr>
              <a:t> unique </a:t>
            </a:r>
            <a:r>
              <a:rPr lang="en-US" sz="2000" dirty="0">
                <a:effectLst/>
                <a:latin typeface="inherit"/>
              </a:rPr>
              <a:t>titles on HBO Max</a:t>
            </a:r>
            <a:r>
              <a:rPr lang="en-US" sz="2000" dirty="0">
                <a:effectLst/>
                <a:latin typeface="Inter"/>
              </a:rPr>
              <a:t> with 15 columns containing their information, including:</a:t>
            </a:r>
          </a:p>
          <a:p>
            <a:endParaRPr lang="en-US" sz="2000" dirty="0">
              <a:effectLst/>
              <a:latin typeface="Inter"/>
            </a:endParaRPr>
          </a:p>
          <a:p>
            <a:endParaRPr lang="en-US" dirty="0"/>
          </a:p>
        </p:txBody>
      </p:sp>
    </p:spTree>
    <p:extLst>
      <p:ext uri="{BB962C8B-B14F-4D97-AF65-F5344CB8AC3E}">
        <p14:creationId xmlns:p14="http://schemas.microsoft.com/office/powerpoint/2010/main" val="1348428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10C105-EEB5-43F7-AA95-5DDB920D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965201"/>
            <a:ext cx="3413156" cy="4562472"/>
          </a:xfrm>
        </p:spPr>
        <p:txBody>
          <a:bodyPr anchor="ctr">
            <a:normAutofit/>
          </a:bodyPr>
          <a:lstStyle/>
          <a:p>
            <a:pPr algn="l"/>
            <a:r>
              <a:rPr lang="en-US" sz="3600"/>
              <a:t>NETFLIX</a:t>
            </a:r>
          </a:p>
        </p:txBody>
      </p:sp>
      <p:pic>
        <p:nvPicPr>
          <p:cNvPr id="11" name="Picture 10">
            <a:extLst>
              <a:ext uri="{FF2B5EF4-FFF2-40B4-BE49-F238E27FC236}">
                <a16:creationId xmlns:a16="http://schemas.microsoft.com/office/drawing/2014/main" id="{94BF495F-706E-4740-8918-C1F52CEA9D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Content Placeholder 3">
            <a:extLst>
              <a:ext uri="{FF2B5EF4-FFF2-40B4-BE49-F238E27FC236}">
                <a16:creationId xmlns:a16="http://schemas.microsoft.com/office/drawing/2014/main" id="{822029BB-25C1-BB92-C54F-DD3FFF55C17A}"/>
              </a:ext>
            </a:extLst>
          </p:cNvPr>
          <p:cNvSpPr>
            <a:spLocks noGrp="1"/>
          </p:cNvSpPr>
          <p:nvPr>
            <p:ph idx="1"/>
          </p:nvPr>
        </p:nvSpPr>
        <p:spPr>
          <a:xfrm>
            <a:off x="5148943" y="965200"/>
            <a:ext cx="6118614" cy="4562473"/>
          </a:xfrm>
        </p:spPr>
        <p:txBody>
          <a:bodyPr anchor="ctr">
            <a:normAutofit/>
          </a:bodyPr>
          <a:lstStyle/>
          <a:p>
            <a:r>
              <a:rPr lang="en-US" dirty="0"/>
              <a:t>I can still remember the excitement of running to our mailbox to see if our latest Netflix DVD had come in the mail! </a:t>
            </a:r>
          </a:p>
          <a:p>
            <a:pPr marL="36900" indent="0">
              <a:buNone/>
            </a:pPr>
            <a:endParaRPr lang="en-US" dirty="0"/>
          </a:p>
          <a:p>
            <a:r>
              <a:rPr lang="en-US" b="0" i="0" dirty="0">
                <a:effectLst/>
                <a:latin typeface="Open Sans" panose="020B0606030504020204" pitchFamily="34" charset="0"/>
              </a:rPr>
              <a:t> </a:t>
            </a:r>
            <a:r>
              <a:rPr lang="en-US" b="0" i="0" dirty="0">
                <a:effectLst/>
                <a:latin typeface="Goudy Old Style" panose="02020502050305020303" pitchFamily="18" charset="0"/>
              </a:rPr>
              <a:t>Fast forward two decades and Netflix has become one of the biggest TV and movie studios in the world, with more subscribers than all the cable TV channels in America combined.</a:t>
            </a:r>
          </a:p>
          <a:p>
            <a:pPr marL="36900" indent="0">
              <a:buNone/>
            </a:pPr>
            <a:endParaRPr lang="en-US" dirty="0">
              <a:latin typeface="Goudy Old Style" panose="02020502050305020303" pitchFamily="18" charset="0"/>
            </a:endParaRPr>
          </a:p>
        </p:txBody>
      </p:sp>
    </p:spTree>
    <p:extLst>
      <p:ext uri="{BB962C8B-B14F-4D97-AF65-F5344CB8AC3E}">
        <p14:creationId xmlns:p14="http://schemas.microsoft.com/office/powerpoint/2010/main" val="65144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D753-A917-C940-878B-D70DBA2F4379}"/>
              </a:ext>
            </a:extLst>
          </p:cNvPr>
          <p:cNvSpPr>
            <a:spLocks noGrp="1"/>
          </p:cNvSpPr>
          <p:nvPr>
            <p:ph type="title"/>
          </p:nvPr>
        </p:nvSpPr>
        <p:spPr>
          <a:xfrm>
            <a:off x="548035" y="0"/>
            <a:ext cx="10353762" cy="1257300"/>
          </a:xfrm>
        </p:spPr>
        <p:txBody>
          <a:bodyPr/>
          <a:lstStyle/>
          <a:p>
            <a:r>
              <a:rPr lang="en-US" dirty="0"/>
              <a:t>Data Set Examined</a:t>
            </a:r>
          </a:p>
        </p:txBody>
      </p:sp>
      <p:sp>
        <p:nvSpPr>
          <p:cNvPr id="3" name="Content Placeholder 2">
            <a:extLst>
              <a:ext uri="{FF2B5EF4-FFF2-40B4-BE49-F238E27FC236}">
                <a16:creationId xmlns:a16="http://schemas.microsoft.com/office/drawing/2014/main" id="{246E9744-5D2E-D245-B7AB-7C2BB538F485}"/>
              </a:ext>
            </a:extLst>
          </p:cNvPr>
          <p:cNvSpPr>
            <a:spLocks noGrp="1"/>
          </p:cNvSpPr>
          <p:nvPr>
            <p:ph idx="1"/>
          </p:nvPr>
        </p:nvSpPr>
        <p:spPr/>
        <p:txBody>
          <a:bodyPr/>
          <a:lstStyle/>
          <a:p>
            <a:br>
              <a:rPr lang="en-US" sz="1800" dirty="0"/>
            </a:br>
            <a:endParaRPr lang="en-US" sz="2400" dirty="0">
              <a:effectLst/>
              <a:latin typeface="Inter"/>
            </a:endParaRPr>
          </a:p>
          <a:p>
            <a:pPr marL="36900" indent="0">
              <a:buNone/>
            </a:pPr>
            <a:endParaRPr lang="en-US" dirty="0"/>
          </a:p>
        </p:txBody>
      </p:sp>
      <p:graphicFrame>
        <p:nvGraphicFramePr>
          <p:cNvPr id="5" name="Content Placeholder 2">
            <a:extLst>
              <a:ext uri="{FF2B5EF4-FFF2-40B4-BE49-F238E27FC236}">
                <a16:creationId xmlns:a16="http://schemas.microsoft.com/office/drawing/2014/main" id="{BDF612CB-DBC8-D34B-B853-6717BFDCE05A}"/>
              </a:ext>
            </a:extLst>
          </p:cNvPr>
          <p:cNvGraphicFramePr>
            <a:graphicFrameLocks/>
          </p:cNvGraphicFramePr>
          <p:nvPr>
            <p:extLst>
              <p:ext uri="{D42A27DB-BD31-4B8C-83A1-F6EECF244321}">
                <p14:modId xmlns:p14="http://schemas.microsoft.com/office/powerpoint/2010/main" val="2332694000"/>
              </p:ext>
            </p:extLst>
          </p:nvPr>
        </p:nvGraphicFramePr>
        <p:xfrm>
          <a:off x="658282" y="975360"/>
          <a:ext cx="10353762" cy="543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10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2FDB7-90C2-E44D-83B3-7CCF6F9261AF}"/>
              </a:ext>
            </a:extLst>
          </p:cNvPr>
          <p:cNvSpPr>
            <a:spLocks noGrp="1"/>
          </p:cNvSpPr>
          <p:nvPr>
            <p:ph type="title"/>
          </p:nvPr>
        </p:nvSpPr>
        <p:spPr>
          <a:xfrm>
            <a:off x="913795" y="965196"/>
            <a:ext cx="3153952" cy="1329769"/>
          </a:xfrm>
        </p:spPr>
        <p:txBody>
          <a:bodyPr>
            <a:normAutofit/>
          </a:bodyPr>
          <a:lstStyle/>
          <a:p>
            <a:pPr algn="l"/>
            <a:r>
              <a:rPr lang="en-US" sz="2800"/>
              <a:t>Data Set Exploration</a:t>
            </a:r>
          </a:p>
        </p:txBody>
      </p:sp>
      <p:sp>
        <p:nvSpPr>
          <p:cNvPr id="3" name="Content Placeholder 2">
            <a:extLst>
              <a:ext uri="{FF2B5EF4-FFF2-40B4-BE49-F238E27FC236}">
                <a16:creationId xmlns:a16="http://schemas.microsoft.com/office/drawing/2014/main" id="{4CC920DF-D70A-D04B-9CF3-24274995169B}"/>
              </a:ext>
            </a:extLst>
          </p:cNvPr>
          <p:cNvSpPr>
            <a:spLocks noGrp="1"/>
          </p:cNvSpPr>
          <p:nvPr>
            <p:ph idx="1"/>
          </p:nvPr>
        </p:nvSpPr>
        <p:spPr>
          <a:xfrm>
            <a:off x="913796" y="2450353"/>
            <a:ext cx="3153952" cy="3340847"/>
          </a:xfrm>
        </p:spPr>
        <p:txBody>
          <a:bodyPr>
            <a:normAutofit/>
          </a:bodyPr>
          <a:lstStyle/>
          <a:p>
            <a:r>
              <a:rPr lang="en-US" sz="1800"/>
              <a:t>First, I installed and opened binary packages such as dplyr, ggplot, rcompanion, and many more.</a:t>
            </a:r>
          </a:p>
          <a:p>
            <a:r>
              <a:rPr lang="en-US" sz="1800"/>
              <a:t>Then I uploaded the dataset in Jupyter Notebook (r)</a:t>
            </a:r>
          </a:p>
          <a:p>
            <a:r>
              <a:rPr lang="en-US" sz="1800"/>
              <a:t>I also viewed the dataset which showed a data frame of 5850 x 15</a:t>
            </a:r>
          </a:p>
        </p:txBody>
      </p:sp>
      <p:sp>
        <p:nvSpPr>
          <p:cNvPr id="15"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33C0446F-2477-494A-B927-CEF1ED60B3C2}"/>
              </a:ext>
            </a:extLst>
          </p:cNvPr>
          <p:cNvPicPr>
            <a:picLocks noChangeAspect="1"/>
          </p:cNvPicPr>
          <p:nvPr/>
        </p:nvPicPr>
        <p:blipFill>
          <a:blip r:embed="rId3"/>
          <a:stretch>
            <a:fillRect/>
          </a:stretch>
        </p:blipFill>
        <p:spPr>
          <a:xfrm>
            <a:off x="5120640" y="2298818"/>
            <a:ext cx="5676236" cy="2114397"/>
          </a:xfrm>
          <a:prstGeom prst="rect">
            <a:avLst/>
          </a:prstGeom>
        </p:spPr>
      </p:pic>
    </p:spTree>
    <p:extLst>
      <p:ext uri="{BB962C8B-B14F-4D97-AF65-F5344CB8AC3E}">
        <p14:creationId xmlns:p14="http://schemas.microsoft.com/office/powerpoint/2010/main" val="23040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511E0-0E30-0046-B6FA-3E9A7F16E943}"/>
              </a:ext>
            </a:extLst>
          </p:cNvPr>
          <p:cNvSpPr>
            <a:spLocks noGrp="1"/>
          </p:cNvSpPr>
          <p:nvPr>
            <p:ph type="title"/>
          </p:nvPr>
        </p:nvSpPr>
        <p:spPr>
          <a:xfrm>
            <a:off x="913795" y="609600"/>
            <a:ext cx="10353762" cy="1257300"/>
          </a:xfrm>
        </p:spPr>
        <p:txBody>
          <a:bodyPr>
            <a:normAutofit/>
          </a:bodyPr>
          <a:lstStyle/>
          <a:p>
            <a:r>
              <a:rPr lang="en-US" sz="2500"/>
              <a:t>Have average IMDB scores changed for shows and movies over the decades?</a:t>
            </a:r>
            <a:br>
              <a:rPr lang="en-US" sz="2500"/>
            </a:br>
            <a:endParaRPr lang="en-US" sz="2500"/>
          </a:p>
        </p:txBody>
      </p:sp>
      <p:pic>
        <p:nvPicPr>
          <p:cNvPr id="7" name="Content Placeholder 6" descr="Chart, line chart&#10;&#10;Description automatically generated">
            <a:extLst>
              <a:ext uri="{FF2B5EF4-FFF2-40B4-BE49-F238E27FC236}">
                <a16:creationId xmlns:a16="http://schemas.microsoft.com/office/drawing/2014/main" id="{DE48C146-AFED-384E-A82E-BAC1C549BE97}"/>
              </a:ext>
            </a:extLst>
          </p:cNvPr>
          <p:cNvPicPr>
            <a:picLocks noGrp="1" noChangeAspect="1"/>
          </p:cNvPicPr>
          <p:nvPr>
            <p:ph idx="1"/>
          </p:nvPr>
        </p:nvPicPr>
        <p:blipFill>
          <a:blip r:embed="rId3"/>
          <a:stretch>
            <a:fillRect/>
          </a:stretch>
        </p:blipFill>
        <p:spPr>
          <a:xfrm>
            <a:off x="6448035" y="3021106"/>
            <a:ext cx="5504455" cy="3657600"/>
          </a:xfrm>
        </p:spPr>
      </p:pic>
      <p:pic>
        <p:nvPicPr>
          <p:cNvPr id="5" name="Content Placeholder 4" descr="Chart, line chart&#10;&#10;Description automatically generated">
            <a:extLst>
              <a:ext uri="{FF2B5EF4-FFF2-40B4-BE49-F238E27FC236}">
                <a16:creationId xmlns:a16="http://schemas.microsoft.com/office/drawing/2014/main" id="{42BF6146-3A20-D34D-9631-30BE2944D45F}"/>
              </a:ext>
            </a:extLst>
          </p:cNvPr>
          <p:cNvPicPr>
            <a:picLocks noChangeAspect="1"/>
          </p:cNvPicPr>
          <p:nvPr/>
        </p:nvPicPr>
        <p:blipFill>
          <a:blip r:embed="rId4"/>
          <a:stretch>
            <a:fillRect/>
          </a:stretch>
        </p:blipFill>
        <p:spPr>
          <a:xfrm>
            <a:off x="485314" y="1693235"/>
            <a:ext cx="5504454" cy="3660461"/>
          </a:xfrm>
          <a:prstGeom prst="rect">
            <a:avLst/>
          </a:prstGeom>
        </p:spPr>
      </p:pic>
    </p:spTree>
    <p:extLst>
      <p:ext uri="{BB962C8B-B14F-4D97-AF65-F5344CB8AC3E}">
        <p14:creationId xmlns:p14="http://schemas.microsoft.com/office/powerpoint/2010/main" val="1036319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AFF7CD-49F6-7B4E-8C80-23F8E551908B}"/>
              </a:ext>
            </a:extLst>
          </p:cNvPr>
          <p:cNvSpPr>
            <a:spLocks noGrp="1"/>
          </p:cNvSpPr>
          <p:nvPr>
            <p:ph idx="1"/>
          </p:nvPr>
        </p:nvSpPr>
        <p:spPr/>
        <p:txBody>
          <a:bodyPr/>
          <a:lstStyle/>
          <a:p>
            <a:r>
              <a:rPr lang="en-US" dirty="0"/>
              <a:t>Tableau was considerably funny to work with. In terms, we wanted to know the average IMDB scores for movies and shows over the decades. After a bit of coding, 6.24 is the average IMDB score for all HBO Max Movies in the years of 1990-2020</a:t>
            </a:r>
          </a:p>
          <a:p>
            <a:r>
              <a:rPr lang="en-US" dirty="0"/>
              <a:t>6.97 is the average IMDB score for all HBO Max Shows</a:t>
            </a:r>
          </a:p>
        </p:txBody>
      </p:sp>
      <p:pic>
        <p:nvPicPr>
          <p:cNvPr id="5" name="Picture 4" descr="Graphical user interface, text, application, email&#10;&#10;Description automatically generated">
            <a:extLst>
              <a:ext uri="{FF2B5EF4-FFF2-40B4-BE49-F238E27FC236}">
                <a16:creationId xmlns:a16="http://schemas.microsoft.com/office/drawing/2014/main" id="{C08A509F-9D0E-B540-891E-4B8BB43B7A87}"/>
              </a:ext>
            </a:extLst>
          </p:cNvPr>
          <p:cNvPicPr>
            <a:picLocks noChangeAspect="1"/>
          </p:cNvPicPr>
          <p:nvPr/>
        </p:nvPicPr>
        <p:blipFill>
          <a:blip r:embed="rId2"/>
          <a:stretch>
            <a:fillRect/>
          </a:stretch>
        </p:blipFill>
        <p:spPr>
          <a:xfrm>
            <a:off x="4667228" y="4080965"/>
            <a:ext cx="5506433" cy="2266416"/>
          </a:xfrm>
          <a:prstGeom prst="rect">
            <a:avLst/>
          </a:prstGeom>
        </p:spPr>
      </p:pic>
    </p:spTree>
    <p:extLst>
      <p:ext uri="{BB962C8B-B14F-4D97-AF65-F5344CB8AC3E}">
        <p14:creationId xmlns:p14="http://schemas.microsoft.com/office/powerpoint/2010/main" val="2540684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1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CA3490-3B8A-4D45-AEF5-53A1A0A5253C}"/>
              </a:ext>
            </a:extLst>
          </p:cNvPr>
          <p:cNvSpPr>
            <a:spLocks noGrp="1"/>
          </p:cNvSpPr>
          <p:nvPr>
            <p:ph idx="1"/>
          </p:nvPr>
        </p:nvSpPr>
        <p:spPr>
          <a:xfrm>
            <a:off x="223014" y="247277"/>
            <a:ext cx="3358084" cy="3544046"/>
          </a:xfrm>
        </p:spPr>
        <p:txBody>
          <a:bodyPr>
            <a:normAutofit/>
          </a:bodyPr>
          <a:lstStyle/>
          <a:p>
            <a:pPr marL="36900" indent="0">
              <a:buNone/>
            </a:pPr>
            <a:r>
              <a:rPr lang="en-US" sz="1800" dirty="0"/>
              <a:t>Perform a T-test using the combined data set's averages as mu and your data set's average as the sample mean.</a:t>
            </a:r>
          </a:p>
        </p:txBody>
      </p:sp>
      <p:pic>
        <p:nvPicPr>
          <p:cNvPr id="9" name="Picture 8" descr="Graphical user interface, text, application, email&#10;&#10;Description automatically generated">
            <a:extLst>
              <a:ext uri="{FF2B5EF4-FFF2-40B4-BE49-F238E27FC236}">
                <a16:creationId xmlns:a16="http://schemas.microsoft.com/office/drawing/2014/main" id="{1981C079-661A-6C4E-B262-D1F7834F9A3D}"/>
              </a:ext>
            </a:extLst>
          </p:cNvPr>
          <p:cNvPicPr>
            <a:picLocks noChangeAspect="1"/>
          </p:cNvPicPr>
          <p:nvPr/>
        </p:nvPicPr>
        <p:blipFill>
          <a:blip r:embed="rId3"/>
          <a:stretch>
            <a:fillRect/>
          </a:stretch>
        </p:blipFill>
        <p:spPr>
          <a:xfrm>
            <a:off x="6096000" y="657225"/>
            <a:ext cx="9247161" cy="5016583"/>
          </a:xfrm>
          <a:prstGeom prst="rect">
            <a:avLst/>
          </a:prstGeom>
        </p:spPr>
      </p:pic>
      <p:sp>
        <p:nvSpPr>
          <p:cNvPr id="4" name="Title 1">
            <a:extLst>
              <a:ext uri="{FF2B5EF4-FFF2-40B4-BE49-F238E27FC236}">
                <a16:creationId xmlns:a16="http://schemas.microsoft.com/office/drawing/2014/main" id="{B705F202-16EF-FC45-94DE-CCA1806C33D0}"/>
              </a:ext>
            </a:extLst>
          </p:cNvPr>
          <p:cNvSpPr txBox="1">
            <a:spLocks/>
          </p:cNvSpPr>
          <p:nvPr/>
        </p:nvSpPr>
        <p:spPr>
          <a:xfrm>
            <a:off x="1066195" y="7620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Tree>
    <p:extLst>
      <p:ext uri="{BB962C8B-B14F-4D97-AF65-F5344CB8AC3E}">
        <p14:creationId xmlns:p14="http://schemas.microsoft.com/office/powerpoint/2010/main" val="1453767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32BB9AA-7079-604C-B85C-02D463E22383}"/>
              </a:ext>
            </a:extLst>
          </p:cNvPr>
          <p:cNvSpPr>
            <a:spLocks noGrp="1"/>
          </p:cNvSpPr>
          <p:nvPr>
            <p:ph type="title"/>
          </p:nvPr>
        </p:nvSpPr>
        <p:spPr>
          <a:xfrm>
            <a:off x="1039905" y="845387"/>
            <a:ext cx="3470310" cy="1066689"/>
          </a:xfrm>
        </p:spPr>
        <p:txBody>
          <a:bodyPr anchor="b">
            <a:normAutofit/>
          </a:bodyPr>
          <a:lstStyle/>
          <a:p>
            <a:pPr algn="l"/>
            <a:r>
              <a:rPr lang="en-US" sz="2200" dirty="0"/>
              <a:t>How have movie times changed throughout the decades?</a:t>
            </a:r>
          </a:p>
        </p:txBody>
      </p:sp>
      <p:sp>
        <p:nvSpPr>
          <p:cNvPr id="9" name="Content Placeholder 8">
            <a:extLst>
              <a:ext uri="{FF2B5EF4-FFF2-40B4-BE49-F238E27FC236}">
                <a16:creationId xmlns:a16="http://schemas.microsoft.com/office/drawing/2014/main" id="{2FDE745B-3388-277F-C2F9-8275C0B945DD}"/>
              </a:ext>
            </a:extLst>
          </p:cNvPr>
          <p:cNvSpPr>
            <a:spLocks noGrp="1"/>
          </p:cNvSpPr>
          <p:nvPr>
            <p:ph idx="1"/>
          </p:nvPr>
        </p:nvSpPr>
        <p:spPr>
          <a:xfrm>
            <a:off x="1039905" y="2147862"/>
            <a:ext cx="3405573" cy="3499563"/>
          </a:xfrm>
        </p:spPr>
        <p:txBody>
          <a:bodyPr anchor="t">
            <a:normAutofit lnSpcReduction="10000"/>
          </a:bodyPr>
          <a:lstStyle/>
          <a:p>
            <a:r>
              <a:rPr lang="en-US" sz="1600" dirty="0"/>
              <a:t>First things first: I downloaded and installed the packages that I would be using.</a:t>
            </a:r>
          </a:p>
          <a:p>
            <a:r>
              <a:rPr lang="en-US" sz="1600" dirty="0"/>
              <a:t>The overall </a:t>
            </a:r>
            <a:r>
              <a:rPr lang="en-US" sz="1600" dirty="0" err="1"/>
              <a:t>MeansRunTime</a:t>
            </a:r>
            <a:r>
              <a:rPr lang="en-US" sz="1600" dirty="0"/>
              <a:t> for the 90’s is 96.57</a:t>
            </a:r>
          </a:p>
          <a:p>
            <a:r>
              <a:rPr lang="en-US" sz="1600" dirty="0"/>
              <a:t>00’s is  92.27</a:t>
            </a:r>
          </a:p>
          <a:p>
            <a:r>
              <a:rPr lang="en-US" sz="1600" dirty="0"/>
              <a:t>10’s is 76.29</a:t>
            </a:r>
          </a:p>
          <a:p>
            <a:r>
              <a:rPr lang="en-US" sz="1600" dirty="0"/>
              <a:t>There is a slight difference in the 90’s and 00’s. However </a:t>
            </a:r>
            <a:r>
              <a:rPr lang="en-US" sz="1600" dirty="0" err="1"/>
              <a:t>MeanRunTime</a:t>
            </a:r>
            <a:r>
              <a:rPr lang="en-US" sz="1600" dirty="0"/>
              <a:t> for MOVIE were lower in the 10’s</a:t>
            </a:r>
          </a:p>
        </p:txBody>
      </p:sp>
      <p:pic>
        <p:nvPicPr>
          <p:cNvPr id="7" name="Picture 6" descr="Graphical user interface, text, application, email&#10;&#10;Description automatically generated">
            <a:extLst>
              <a:ext uri="{FF2B5EF4-FFF2-40B4-BE49-F238E27FC236}">
                <a16:creationId xmlns:a16="http://schemas.microsoft.com/office/drawing/2014/main" id="{2C67198A-E45E-4546-B254-325C824F26B9}"/>
              </a:ext>
            </a:extLst>
          </p:cNvPr>
          <p:cNvPicPr>
            <a:picLocks noChangeAspect="1"/>
          </p:cNvPicPr>
          <p:nvPr/>
        </p:nvPicPr>
        <p:blipFill>
          <a:blip r:embed="rId3"/>
          <a:stretch>
            <a:fillRect/>
          </a:stretch>
        </p:blipFill>
        <p:spPr>
          <a:xfrm>
            <a:off x="4841917" y="85521"/>
            <a:ext cx="6440583" cy="2586420"/>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6FD5F1BF-5695-3944-AF16-461F3CCDA6A1}"/>
              </a:ext>
            </a:extLst>
          </p:cNvPr>
          <p:cNvPicPr>
            <a:picLocks noChangeAspect="1"/>
          </p:cNvPicPr>
          <p:nvPr/>
        </p:nvPicPr>
        <p:blipFill>
          <a:blip r:embed="rId4"/>
          <a:stretch>
            <a:fillRect/>
          </a:stretch>
        </p:blipFill>
        <p:spPr>
          <a:xfrm>
            <a:off x="4841917" y="2631234"/>
            <a:ext cx="5559875" cy="2232744"/>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D6E9C9F8-E822-6F4C-87D4-636FC6FB660F}"/>
              </a:ext>
            </a:extLst>
          </p:cNvPr>
          <p:cNvPicPr>
            <a:picLocks noChangeAspect="1"/>
          </p:cNvPicPr>
          <p:nvPr/>
        </p:nvPicPr>
        <p:blipFill>
          <a:blip r:embed="rId5"/>
          <a:stretch>
            <a:fillRect/>
          </a:stretch>
        </p:blipFill>
        <p:spPr>
          <a:xfrm>
            <a:off x="5147954" y="4973599"/>
            <a:ext cx="4947800" cy="1986946"/>
          </a:xfrm>
          <a:prstGeom prst="rect">
            <a:avLst/>
          </a:prstGeom>
        </p:spPr>
      </p:pic>
    </p:spTree>
    <p:extLst>
      <p:ext uri="{BB962C8B-B14F-4D97-AF65-F5344CB8AC3E}">
        <p14:creationId xmlns:p14="http://schemas.microsoft.com/office/powerpoint/2010/main" val="3233745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4"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06D48-9A37-AC44-9685-899551A0B9E0}"/>
              </a:ext>
            </a:extLst>
          </p:cNvPr>
          <p:cNvSpPr>
            <a:spLocks noGrp="1"/>
          </p:cNvSpPr>
          <p:nvPr>
            <p:ph type="title"/>
          </p:nvPr>
        </p:nvSpPr>
        <p:spPr>
          <a:xfrm>
            <a:off x="924443" y="1023257"/>
            <a:ext cx="3732902" cy="4570457"/>
          </a:xfrm>
          <a:effectLst/>
        </p:spPr>
        <p:txBody>
          <a:bodyPr>
            <a:normAutofit/>
          </a:bodyPr>
          <a:lstStyle/>
          <a:p>
            <a:pPr algn="l"/>
            <a:r>
              <a:rPr lang="en-US" sz="4800" dirty="0"/>
              <a:t>How have show times changed throughout the decades?</a:t>
            </a:r>
            <a:endParaRPr lang="en-US" dirty="0"/>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 application, email&#10;&#10;Description automatically generated">
            <a:extLst>
              <a:ext uri="{FF2B5EF4-FFF2-40B4-BE49-F238E27FC236}">
                <a16:creationId xmlns:a16="http://schemas.microsoft.com/office/drawing/2014/main" id="{40A905EE-45F9-C347-B7FA-9297823C8760}"/>
              </a:ext>
            </a:extLst>
          </p:cNvPr>
          <p:cNvPicPr>
            <a:picLocks noGrp="1" noChangeAspect="1"/>
          </p:cNvPicPr>
          <p:nvPr>
            <p:ph idx="1"/>
          </p:nvPr>
        </p:nvPicPr>
        <p:blipFill>
          <a:blip r:embed="rId2"/>
          <a:stretch>
            <a:fillRect/>
          </a:stretch>
        </p:blipFill>
        <p:spPr>
          <a:xfrm>
            <a:off x="3940782" y="320038"/>
            <a:ext cx="3593875" cy="1928594"/>
          </a:xfrm>
          <a:effectLst/>
        </p:spPr>
      </p:pic>
      <p:pic>
        <p:nvPicPr>
          <p:cNvPr id="7" name="Picture 6" descr="Graphical user interface, text, application, email&#10;&#10;Description automatically generated">
            <a:extLst>
              <a:ext uri="{FF2B5EF4-FFF2-40B4-BE49-F238E27FC236}">
                <a16:creationId xmlns:a16="http://schemas.microsoft.com/office/drawing/2014/main" id="{32AE1F04-1EB4-2B4E-8487-DA23B1C79B67}"/>
              </a:ext>
            </a:extLst>
          </p:cNvPr>
          <p:cNvPicPr>
            <a:picLocks noChangeAspect="1"/>
          </p:cNvPicPr>
          <p:nvPr/>
        </p:nvPicPr>
        <p:blipFill>
          <a:blip r:embed="rId3"/>
          <a:stretch>
            <a:fillRect/>
          </a:stretch>
        </p:blipFill>
        <p:spPr>
          <a:xfrm>
            <a:off x="5952701" y="1483328"/>
            <a:ext cx="3163911" cy="2170683"/>
          </a:xfrm>
          <a:prstGeom prst="rect">
            <a:avLst/>
          </a:prstGeom>
        </p:spPr>
      </p:pic>
      <p:pic>
        <p:nvPicPr>
          <p:cNvPr id="18" name="Picture 17" descr="Graphical user interface, text, application, email&#10;&#10;Description automatically generated">
            <a:extLst>
              <a:ext uri="{FF2B5EF4-FFF2-40B4-BE49-F238E27FC236}">
                <a16:creationId xmlns:a16="http://schemas.microsoft.com/office/drawing/2014/main" id="{1842E115-6CF1-D749-BB4E-368F0F65D373}"/>
              </a:ext>
            </a:extLst>
          </p:cNvPr>
          <p:cNvPicPr>
            <a:picLocks noChangeAspect="1"/>
          </p:cNvPicPr>
          <p:nvPr/>
        </p:nvPicPr>
        <p:blipFill>
          <a:blip r:embed="rId4"/>
          <a:stretch>
            <a:fillRect/>
          </a:stretch>
        </p:blipFill>
        <p:spPr>
          <a:xfrm>
            <a:off x="4657345" y="3478063"/>
            <a:ext cx="3327400" cy="2645072"/>
          </a:xfrm>
          <a:prstGeom prst="rect">
            <a:avLst/>
          </a:prstGeom>
        </p:spPr>
      </p:pic>
    </p:spTree>
    <p:extLst>
      <p:ext uri="{BB962C8B-B14F-4D97-AF65-F5344CB8AC3E}">
        <p14:creationId xmlns:p14="http://schemas.microsoft.com/office/powerpoint/2010/main" val="825832026"/>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AB80-B7FB-2740-B628-FA6F633E4A7C}"/>
              </a:ext>
            </a:extLst>
          </p:cNvPr>
          <p:cNvSpPr>
            <a:spLocks noGrp="1"/>
          </p:cNvSpPr>
          <p:nvPr>
            <p:ph type="title"/>
          </p:nvPr>
        </p:nvSpPr>
        <p:spPr/>
        <p:txBody>
          <a:bodyPr/>
          <a:lstStyle/>
          <a:p>
            <a:r>
              <a:rPr lang="en-US" dirty="0"/>
              <a:t>Reference page</a:t>
            </a:r>
          </a:p>
        </p:txBody>
      </p:sp>
      <p:sp>
        <p:nvSpPr>
          <p:cNvPr id="3" name="Content Placeholder 2">
            <a:extLst>
              <a:ext uri="{FF2B5EF4-FFF2-40B4-BE49-F238E27FC236}">
                <a16:creationId xmlns:a16="http://schemas.microsoft.com/office/drawing/2014/main" id="{DBDE833E-DF41-344A-9EF0-907F34824760}"/>
              </a:ext>
            </a:extLst>
          </p:cNvPr>
          <p:cNvSpPr>
            <a:spLocks noGrp="1"/>
          </p:cNvSpPr>
          <p:nvPr>
            <p:ph idx="1"/>
          </p:nvPr>
        </p:nvSpPr>
        <p:spPr/>
        <p:txBody>
          <a:bodyPr/>
          <a:lstStyle/>
          <a:p>
            <a:r>
              <a:rPr lang="en-US" dirty="0">
                <a:hlinkClick r:id="rId2"/>
              </a:rPr>
              <a:t>https://mobilemarketingreads.com/hbo-max-revenue-and-usage-statistics/#:~:text=%2B%20HBO%20Max%20parent%20company%E2%80%99s%20revenue%20reached%20%2441,but%20ahead%20of%20estimates%20for%20%2440.4%20billion.%20%28Deadline%29</a:t>
            </a:r>
            <a:endParaRPr lang="en-US" dirty="0"/>
          </a:p>
          <a:p>
            <a:r>
              <a:rPr lang="en-US" dirty="0">
                <a:hlinkClick r:id="rId3"/>
              </a:rPr>
              <a:t>https://trello.com/b/dyuczLm8/streaming-services-final-project</a:t>
            </a:r>
            <a:endParaRPr lang="en-US" dirty="0"/>
          </a:p>
          <a:p>
            <a:endParaRPr lang="en-US" dirty="0"/>
          </a:p>
        </p:txBody>
      </p:sp>
    </p:spTree>
    <p:extLst>
      <p:ext uri="{BB962C8B-B14F-4D97-AF65-F5344CB8AC3E}">
        <p14:creationId xmlns:p14="http://schemas.microsoft.com/office/powerpoint/2010/main" val="799387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3FE28-690B-B066-86F1-8FAE80501F9E}"/>
              </a:ext>
            </a:extLst>
          </p:cNvPr>
          <p:cNvSpPr>
            <a:spLocks noGrp="1"/>
          </p:cNvSpPr>
          <p:nvPr>
            <p:ph type="title"/>
          </p:nvPr>
        </p:nvSpPr>
        <p:spPr>
          <a:xfrm>
            <a:off x="834013" y="1115568"/>
            <a:ext cx="3487616" cy="4626864"/>
          </a:xfrm>
        </p:spPr>
        <p:txBody>
          <a:bodyPr>
            <a:normAutofit/>
          </a:bodyPr>
          <a:lstStyle/>
          <a:p>
            <a:pPr algn="l"/>
            <a:r>
              <a:rPr lang="en-US" sz="3600" dirty="0"/>
              <a:t>Insights into Streaming Services</a:t>
            </a:r>
          </a:p>
        </p:txBody>
      </p:sp>
      <p:cxnSp>
        <p:nvCxnSpPr>
          <p:cNvPr id="22" name="Straight Connector 21">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24033D-48A1-0F13-1A33-E0FA3D309B7A}"/>
              </a:ext>
            </a:extLst>
          </p:cNvPr>
          <p:cNvSpPr>
            <a:spLocks noGrp="1"/>
          </p:cNvSpPr>
          <p:nvPr>
            <p:ph idx="1"/>
          </p:nvPr>
        </p:nvSpPr>
        <p:spPr>
          <a:xfrm>
            <a:off x="5105398" y="1115568"/>
            <a:ext cx="6245352" cy="4626864"/>
          </a:xfrm>
        </p:spPr>
        <p:txBody>
          <a:bodyPr anchor="ctr">
            <a:normAutofit/>
          </a:bodyPr>
          <a:lstStyle/>
          <a:p>
            <a:r>
              <a:rPr lang="en-US" dirty="0"/>
              <a:t>Now that the team has presented a thorough understanding of Netflix, Hulu and HBO they will examine how IMDB scores, and runtimes relate across the different streaming services. </a:t>
            </a:r>
          </a:p>
        </p:txBody>
      </p:sp>
    </p:spTree>
    <p:extLst>
      <p:ext uri="{BB962C8B-B14F-4D97-AF65-F5344CB8AC3E}">
        <p14:creationId xmlns:p14="http://schemas.microsoft.com/office/powerpoint/2010/main" val="185314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7FAF0-D75E-CE43-9C08-D2533699A088}"/>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Which Streaming Service is the Most Popular? </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5C00A29B-6EF5-4777-17D3-7CB7AC902CBA}"/>
              </a:ext>
            </a:extLst>
          </p:cNvPr>
          <p:cNvPicPr>
            <a:picLocks noChangeAspect="1"/>
          </p:cNvPicPr>
          <p:nvPr/>
        </p:nvPicPr>
        <p:blipFill>
          <a:blip r:embed="rId3"/>
          <a:stretch>
            <a:fillRect/>
          </a:stretch>
        </p:blipFill>
        <p:spPr>
          <a:xfrm>
            <a:off x="5324315" y="1461240"/>
            <a:ext cx="6197668" cy="3935519"/>
          </a:xfrm>
          <a:prstGeom prst="rect">
            <a:avLst/>
          </a:prstGeom>
        </p:spPr>
      </p:pic>
      <p:sp>
        <p:nvSpPr>
          <p:cNvPr id="5" name="TextBox 4">
            <a:extLst>
              <a:ext uri="{FF2B5EF4-FFF2-40B4-BE49-F238E27FC236}">
                <a16:creationId xmlns:a16="http://schemas.microsoft.com/office/drawing/2014/main" id="{2BB763CE-495D-8CF3-817E-15DBF333C7FF}"/>
              </a:ext>
            </a:extLst>
          </p:cNvPr>
          <p:cNvSpPr txBox="1"/>
          <p:nvPr/>
        </p:nvSpPr>
        <p:spPr>
          <a:xfrm>
            <a:off x="6096000" y="5774635"/>
            <a:ext cx="1398104" cy="369332"/>
          </a:xfrm>
          <a:prstGeom prst="rect">
            <a:avLst/>
          </a:prstGeom>
          <a:noFill/>
        </p:spPr>
        <p:txBody>
          <a:bodyPr wrap="square" rtlCol="0">
            <a:spAutoFit/>
          </a:bodyPr>
          <a:lstStyle/>
          <a:p>
            <a:r>
              <a:rPr lang="en-US" dirty="0">
                <a:solidFill>
                  <a:schemeClr val="bg1"/>
                </a:solidFill>
              </a:rPr>
              <a:t>HBO</a:t>
            </a:r>
          </a:p>
        </p:txBody>
      </p:sp>
      <p:sp>
        <p:nvSpPr>
          <p:cNvPr id="7" name="TextBox 6">
            <a:extLst>
              <a:ext uri="{FF2B5EF4-FFF2-40B4-BE49-F238E27FC236}">
                <a16:creationId xmlns:a16="http://schemas.microsoft.com/office/drawing/2014/main" id="{2107F098-426E-4B30-13E2-CF32EBA1536E}"/>
              </a:ext>
            </a:extLst>
          </p:cNvPr>
          <p:cNvSpPr txBox="1"/>
          <p:nvPr/>
        </p:nvSpPr>
        <p:spPr>
          <a:xfrm>
            <a:off x="8057552" y="5742369"/>
            <a:ext cx="1398104" cy="369332"/>
          </a:xfrm>
          <a:prstGeom prst="rect">
            <a:avLst/>
          </a:prstGeom>
          <a:noFill/>
        </p:spPr>
        <p:txBody>
          <a:bodyPr wrap="square" rtlCol="0">
            <a:spAutoFit/>
          </a:bodyPr>
          <a:lstStyle/>
          <a:p>
            <a:r>
              <a:rPr lang="en-US" dirty="0">
                <a:solidFill>
                  <a:schemeClr val="bg1"/>
                </a:solidFill>
              </a:rPr>
              <a:t>  HULU</a:t>
            </a:r>
          </a:p>
        </p:txBody>
      </p:sp>
      <p:sp>
        <p:nvSpPr>
          <p:cNvPr id="10" name="TextBox 9">
            <a:extLst>
              <a:ext uri="{FF2B5EF4-FFF2-40B4-BE49-F238E27FC236}">
                <a16:creationId xmlns:a16="http://schemas.microsoft.com/office/drawing/2014/main" id="{77F0C354-3260-5C1F-6394-06168CDF6BB4}"/>
              </a:ext>
            </a:extLst>
          </p:cNvPr>
          <p:cNvSpPr txBox="1"/>
          <p:nvPr/>
        </p:nvSpPr>
        <p:spPr>
          <a:xfrm>
            <a:off x="10123879" y="5742369"/>
            <a:ext cx="1398104" cy="369332"/>
          </a:xfrm>
          <a:prstGeom prst="rect">
            <a:avLst/>
          </a:prstGeom>
          <a:noFill/>
        </p:spPr>
        <p:txBody>
          <a:bodyPr wrap="square" rtlCol="0">
            <a:spAutoFit/>
          </a:bodyPr>
          <a:lstStyle/>
          <a:p>
            <a:r>
              <a:rPr lang="en-US" dirty="0">
                <a:solidFill>
                  <a:schemeClr val="bg1"/>
                </a:solidFill>
              </a:rPr>
              <a:t>NETFLIX</a:t>
            </a:r>
          </a:p>
        </p:txBody>
      </p:sp>
      <p:sp>
        <p:nvSpPr>
          <p:cNvPr id="12" name="TextBox 11">
            <a:extLst>
              <a:ext uri="{FF2B5EF4-FFF2-40B4-BE49-F238E27FC236}">
                <a16:creationId xmlns:a16="http://schemas.microsoft.com/office/drawing/2014/main" id="{E8932A2E-1832-7AD3-E9E4-A8739F9D83BC}"/>
              </a:ext>
            </a:extLst>
          </p:cNvPr>
          <p:cNvSpPr txBox="1"/>
          <p:nvPr/>
        </p:nvSpPr>
        <p:spPr>
          <a:xfrm>
            <a:off x="6214188" y="3428999"/>
            <a:ext cx="774441" cy="369332"/>
          </a:xfrm>
          <a:prstGeom prst="rect">
            <a:avLst/>
          </a:prstGeom>
          <a:noFill/>
        </p:spPr>
        <p:txBody>
          <a:bodyPr wrap="square" rtlCol="0">
            <a:spAutoFit/>
          </a:bodyPr>
          <a:lstStyle/>
          <a:p>
            <a:r>
              <a:rPr lang="en-US" dirty="0"/>
              <a:t>   7.1</a:t>
            </a:r>
          </a:p>
        </p:txBody>
      </p:sp>
      <p:sp>
        <p:nvSpPr>
          <p:cNvPr id="18" name="TextBox 17">
            <a:extLst>
              <a:ext uri="{FF2B5EF4-FFF2-40B4-BE49-F238E27FC236}">
                <a16:creationId xmlns:a16="http://schemas.microsoft.com/office/drawing/2014/main" id="{00D2AAF1-6F0F-60A4-F4B7-6EB982BE979C}"/>
              </a:ext>
            </a:extLst>
          </p:cNvPr>
          <p:cNvSpPr txBox="1"/>
          <p:nvPr/>
        </p:nvSpPr>
        <p:spPr>
          <a:xfrm>
            <a:off x="10266784" y="3420440"/>
            <a:ext cx="774441" cy="369332"/>
          </a:xfrm>
          <a:prstGeom prst="rect">
            <a:avLst/>
          </a:prstGeom>
          <a:noFill/>
        </p:spPr>
        <p:txBody>
          <a:bodyPr wrap="square" rtlCol="0">
            <a:spAutoFit/>
          </a:bodyPr>
          <a:lstStyle/>
          <a:p>
            <a:r>
              <a:rPr lang="en-US" dirty="0"/>
              <a:t>   6.6</a:t>
            </a:r>
          </a:p>
        </p:txBody>
      </p:sp>
      <p:sp>
        <p:nvSpPr>
          <p:cNvPr id="20" name="TextBox 19">
            <a:extLst>
              <a:ext uri="{FF2B5EF4-FFF2-40B4-BE49-F238E27FC236}">
                <a16:creationId xmlns:a16="http://schemas.microsoft.com/office/drawing/2014/main" id="{777E0FAA-7DCE-B367-D63B-5849F2B0FA24}"/>
              </a:ext>
            </a:extLst>
          </p:cNvPr>
          <p:cNvSpPr txBox="1"/>
          <p:nvPr/>
        </p:nvSpPr>
        <p:spPr>
          <a:xfrm>
            <a:off x="8369383" y="3428999"/>
            <a:ext cx="774441" cy="369332"/>
          </a:xfrm>
          <a:prstGeom prst="rect">
            <a:avLst/>
          </a:prstGeom>
          <a:noFill/>
        </p:spPr>
        <p:txBody>
          <a:bodyPr wrap="square" rtlCol="0">
            <a:spAutoFit/>
          </a:bodyPr>
          <a:lstStyle/>
          <a:p>
            <a:r>
              <a:rPr lang="en-US" dirty="0"/>
              <a:t>   6.6</a:t>
            </a:r>
          </a:p>
        </p:txBody>
      </p:sp>
    </p:spTree>
    <p:extLst>
      <p:ext uri="{BB962C8B-B14F-4D97-AF65-F5344CB8AC3E}">
        <p14:creationId xmlns:p14="http://schemas.microsoft.com/office/powerpoint/2010/main" val="98918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F7884-0F8F-8D0A-D1FF-8C00A038AFEC}"/>
              </a:ext>
            </a:extLst>
          </p:cNvPr>
          <p:cNvSpPr>
            <a:spLocks noGrp="1"/>
          </p:cNvSpPr>
          <p:nvPr>
            <p:ph type="title"/>
          </p:nvPr>
        </p:nvSpPr>
        <p:spPr>
          <a:xfrm>
            <a:off x="913794" y="609599"/>
            <a:ext cx="2799465" cy="5273675"/>
          </a:xfrm>
        </p:spPr>
        <p:txBody>
          <a:bodyPr>
            <a:normAutofit/>
          </a:bodyPr>
          <a:lstStyle/>
          <a:p>
            <a:pPr algn="l"/>
            <a:br>
              <a:rPr lang="en-US" b="0" dirty="0">
                <a:effectLst/>
              </a:rPr>
            </a:br>
            <a:r>
              <a:rPr lang="en-US" b="1" i="0" u="none" strike="noStrike">
                <a:effectLst/>
              </a:rPr>
              <a:t>Netflix Key </a:t>
            </a:r>
            <a:r>
              <a:rPr lang="en-US" b="1">
                <a:effectLst/>
              </a:rPr>
              <a:t>S</a:t>
            </a:r>
            <a:r>
              <a:rPr lang="en-US" b="1" i="0" u="none" strike="noStrike">
                <a:effectLst/>
              </a:rPr>
              <a:t>tatistics</a:t>
            </a:r>
            <a:br>
              <a:rPr lang="en-US" b="1" dirty="0">
                <a:effectLst/>
              </a:rPr>
            </a:br>
            <a:endParaRPr lang="en-US"/>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F5FB9F85-495C-9341-E95E-05FCD1840AE9}"/>
              </a:ext>
            </a:extLst>
          </p:cNvPr>
          <p:cNvGraphicFramePr>
            <a:graphicFrameLocks noGrp="1"/>
          </p:cNvGraphicFramePr>
          <p:nvPr>
            <p:ph idx="1"/>
            <p:extLst>
              <p:ext uri="{D42A27DB-BD31-4B8C-83A1-F6EECF244321}">
                <p14:modId xmlns:p14="http://schemas.microsoft.com/office/powerpoint/2010/main" val="266223164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227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19F18AA9-CB4E-422B-9413-7D201AC2594F}"/>
                                            </p:graphicEl>
                                          </p:spTgt>
                                        </p:tgtEl>
                                        <p:attrNameLst>
                                          <p:attrName>style.visibility</p:attrName>
                                        </p:attrNameLst>
                                      </p:cBhvr>
                                      <p:to>
                                        <p:strVal val="visible"/>
                                      </p:to>
                                    </p:set>
                                    <p:anim calcmode="lin" valueType="num">
                                      <p:cBhvr additive="base">
                                        <p:cTn id="7" dur="500" fill="hold"/>
                                        <p:tgtEl>
                                          <p:spTgt spid="5">
                                            <p:graphicEl>
                                              <a:dgm id="{19F18AA9-CB4E-422B-9413-7D201AC2594F}"/>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19F18AA9-CB4E-422B-9413-7D201AC2594F}"/>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EBEB46ED-7F73-4856-98A3-22AE2B72B90E}"/>
                                            </p:graphicEl>
                                          </p:spTgt>
                                        </p:tgtEl>
                                        <p:attrNameLst>
                                          <p:attrName>style.visibility</p:attrName>
                                        </p:attrNameLst>
                                      </p:cBhvr>
                                      <p:to>
                                        <p:strVal val="visible"/>
                                      </p:to>
                                    </p:set>
                                    <p:anim calcmode="lin" valueType="num">
                                      <p:cBhvr additive="base">
                                        <p:cTn id="11" dur="500" fill="hold"/>
                                        <p:tgtEl>
                                          <p:spTgt spid="5">
                                            <p:graphicEl>
                                              <a:dgm id="{EBEB46ED-7F73-4856-98A3-22AE2B72B90E}"/>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EBEB46ED-7F73-4856-98A3-22AE2B72B90E}"/>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4DCCCD7E-184C-4472-B4AF-714A394D2B82}"/>
                                            </p:graphicEl>
                                          </p:spTgt>
                                        </p:tgtEl>
                                        <p:attrNameLst>
                                          <p:attrName>style.visibility</p:attrName>
                                        </p:attrNameLst>
                                      </p:cBhvr>
                                      <p:to>
                                        <p:strVal val="visible"/>
                                      </p:to>
                                    </p:set>
                                    <p:anim calcmode="lin" valueType="num">
                                      <p:cBhvr additive="base">
                                        <p:cTn id="17" dur="500" fill="hold"/>
                                        <p:tgtEl>
                                          <p:spTgt spid="5">
                                            <p:graphicEl>
                                              <a:dgm id="{4DCCCD7E-184C-4472-B4AF-714A394D2B82}"/>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4DCCCD7E-184C-4472-B4AF-714A394D2B82}"/>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91D41D0-4CBE-4263-9F44-228705B5CCF6}"/>
                                            </p:graphicEl>
                                          </p:spTgt>
                                        </p:tgtEl>
                                        <p:attrNameLst>
                                          <p:attrName>style.visibility</p:attrName>
                                        </p:attrNameLst>
                                      </p:cBhvr>
                                      <p:to>
                                        <p:strVal val="visible"/>
                                      </p:to>
                                    </p:set>
                                    <p:anim calcmode="lin" valueType="num">
                                      <p:cBhvr additive="base">
                                        <p:cTn id="21" dur="500" fill="hold"/>
                                        <p:tgtEl>
                                          <p:spTgt spid="5">
                                            <p:graphicEl>
                                              <a:dgm id="{891D41D0-4CBE-4263-9F44-228705B5CCF6}"/>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91D41D0-4CBE-4263-9F44-228705B5CCF6}"/>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3D57626C-FD27-4AAA-A8C0-C21FDF67E65D}"/>
                                            </p:graphicEl>
                                          </p:spTgt>
                                        </p:tgtEl>
                                        <p:attrNameLst>
                                          <p:attrName>style.visibility</p:attrName>
                                        </p:attrNameLst>
                                      </p:cBhvr>
                                      <p:to>
                                        <p:strVal val="visible"/>
                                      </p:to>
                                    </p:set>
                                    <p:anim calcmode="lin" valueType="num">
                                      <p:cBhvr additive="base">
                                        <p:cTn id="27" dur="500" fill="hold"/>
                                        <p:tgtEl>
                                          <p:spTgt spid="5">
                                            <p:graphicEl>
                                              <a:dgm id="{3D57626C-FD27-4AAA-A8C0-C21FDF67E65D}"/>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3D57626C-FD27-4AAA-A8C0-C21FDF67E65D}"/>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80C5ED28-B037-4487-948B-4FF0D66CD119}"/>
                                            </p:graphicEl>
                                          </p:spTgt>
                                        </p:tgtEl>
                                        <p:attrNameLst>
                                          <p:attrName>style.visibility</p:attrName>
                                        </p:attrNameLst>
                                      </p:cBhvr>
                                      <p:to>
                                        <p:strVal val="visible"/>
                                      </p:to>
                                    </p:set>
                                    <p:anim calcmode="lin" valueType="num">
                                      <p:cBhvr additive="base">
                                        <p:cTn id="31" dur="500" fill="hold"/>
                                        <p:tgtEl>
                                          <p:spTgt spid="5">
                                            <p:graphicEl>
                                              <a:dgm id="{80C5ED28-B037-4487-948B-4FF0D66CD119}"/>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80C5ED28-B037-4487-948B-4FF0D66CD119}"/>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graphicEl>
                                              <a:dgm id="{56067D15-2F35-4F85-BA28-678DF1C42E2E}"/>
                                            </p:graphicEl>
                                          </p:spTgt>
                                        </p:tgtEl>
                                        <p:attrNameLst>
                                          <p:attrName>style.visibility</p:attrName>
                                        </p:attrNameLst>
                                      </p:cBhvr>
                                      <p:to>
                                        <p:strVal val="visible"/>
                                      </p:to>
                                    </p:set>
                                    <p:anim calcmode="lin" valueType="num">
                                      <p:cBhvr additive="base">
                                        <p:cTn id="37" dur="500" fill="hold"/>
                                        <p:tgtEl>
                                          <p:spTgt spid="5">
                                            <p:graphicEl>
                                              <a:dgm id="{56067D15-2F35-4F85-BA28-678DF1C42E2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graphicEl>
                                              <a:dgm id="{56067D15-2F35-4F85-BA28-678DF1C42E2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
                                            <p:graphicEl>
                                              <a:dgm id="{216AB804-279B-401E-9AA8-EDFBDC92A3EC}"/>
                                            </p:graphicEl>
                                          </p:spTgt>
                                        </p:tgtEl>
                                        <p:attrNameLst>
                                          <p:attrName>style.visibility</p:attrName>
                                        </p:attrNameLst>
                                      </p:cBhvr>
                                      <p:to>
                                        <p:strVal val="visible"/>
                                      </p:to>
                                    </p:set>
                                    <p:anim calcmode="lin" valueType="num">
                                      <p:cBhvr additive="base">
                                        <p:cTn id="41" dur="500" fill="hold"/>
                                        <p:tgtEl>
                                          <p:spTgt spid="5">
                                            <p:graphicEl>
                                              <a:dgm id="{216AB804-279B-401E-9AA8-EDFBDC92A3EC}"/>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graphicEl>
                                              <a:dgm id="{216AB804-279B-401E-9AA8-EDFBDC92A3EC}"/>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E7BB2-CD6D-98DA-29C1-89438DF27C41}"/>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Average IMDB by Movie and Show</a:t>
            </a:r>
          </a:p>
        </p:txBody>
      </p:sp>
      <p:sp>
        <p:nvSpPr>
          <p:cNvPr id="21" name="Rectangle 17">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0D32CF2C-4D21-4E56-B248-06CC33075820}"/>
              </a:ext>
            </a:extLst>
          </p:cNvPr>
          <p:cNvPicPr>
            <a:picLocks noChangeAspect="1"/>
          </p:cNvPicPr>
          <p:nvPr/>
        </p:nvPicPr>
        <p:blipFill rotWithShape="1">
          <a:blip r:embed="rId3"/>
          <a:srcRect t="11788" r="9517" b="-3"/>
          <a:stretch/>
        </p:blipFill>
        <p:spPr>
          <a:xfrm>
            <a:off x="5324315" y="1800561"/>
            <a:ext cx="6197668" cy="3256877"/>
          </a:xfrm>
          <a:prstGeom prst="rect">
            <a:avLst/>
          </a:prstGeom>
        </p:spPr>
      </p:pic>
      <p:sp>
        <p:nvSpPr>
          <p:cNvPr id="5" name="TextBox 4">
            <a:extLst>
              <a:ext uri="{FF2B5EF4-FFF2-40B4-BE49-F238E27FC236}">
                <a16:creationId xmlns:a16="http://schemas.microsoft.com/office/drawing/2014/main" id="{1A897EFA-D2D4-5D59-5594-9AE676C23527}"/>
              </a:ext>
            </a:extLst>
          </p:cNvPr>
          <p:cNvSpPr txBox="1"/>
          <p:nvPr/>
        </p:nvSpPr>
        <p:spPr>
          <a:xfrm>
            <a:off x="5616616" y="5126428"/>
            <a:ext cx="2892904" cy="307777"/>
          </a:xfrm>
          <a:prstGeom prst="rect">
            <a:avLst/>
          </a:prstGeom>
          <a:noFill/>
        </p:spPr>
        <p:txBody>
          <a:bodyPr wrap="square" rtlCol="0">
            <a:spAutoFit/>
          </a:bodyPr>
          <a:lstStyle/>
          <a:p>
            <a:r>
              <a:rPr lang="en-US" sz="1400" dirty="0">
                <a:solidFill>
                  <a:schemeClr val="bg1"/>
                </a:solidFill>
              </a:rPr>
              <a:t>    HBO           HULU        NETFLIX </a:t>
            </a:r>
          </a:p>
        </p:txBody>
      </p:sp>
      <p:sp>
        <p:nvSpPr>
          <p:cNvPr id="7" name="TextBox 6">
            <a:extLst>
              <a:ext uri="{FF2B5EF4-FFF2-40B4-BE49-F238E27FC236}">
                <a16:creationId xmlns:a16="http://schemas.microsoft.com/office/drawing/2014/main" id="{BC43398A-FEED-038C-78B9-BE8154B9C22F}"/>
              </a:ext>
            </a:extLst>
          </p:cNvPr>
          <p:cNvSpPr txBox="1"/>
          <p:nvPr/>
        </p:nvSpPr>
        <p:spPr>
          <a:xfrm>
            <a:off x="8423149" y="5126428"/>
            <a:ext cx="2892904" cy="307777"/>
          </a:xfrm>
          <a:prstGeom prst="rect">
            <a:avLst/>
          </a:prstGeom>
          <a:noFill/>
        </p:spPr>
        <p:txBody>
          <a:bodyPr wrap="square" rtlCol="0">
            <a:spAutoFit/>
          </a:bodyPr>
          <a:lstStyle/>
          <a:p>
            <a:r>
              <a:rPr lang="en-US" sz="1400" dirty="0">
                <a:solidFill>
                  <a:schemeClr val="bg1"/>
                </a:solidFill>
              </a:rPr>
              <a:t>    HBO           HULU        NETFLIX </a:t>
            </a:r>
          </a:p>
        </p:txBody>
      </p:sp>
      <p:sp>
        <p:nvSpPr>
          <p:cNvPr id="8" name="TextBox 7">
            <a:extLst>
              <a:ext uri="{FF2B5EF4-FFF2-40B4-BE49-F238E27FC236}">
                <a16:creationId xmlns:a16="http://schemas.microsoft.com/office/drawing/2014/main" id="{6AE92C3A-265B-9723-6278-07F30CF2AD6D}"/>
              </a:ext>
            </a:extLst>
          </p:cNvPr>
          <p:cNvSpPr txBox="1"/>
          <p:nvPr/>
        </p:nvSpPr>
        <p:spPr>
          <a:xfrm>
            <a:off x="5915608" y="2985796"/>
            <a:ext cx="690465" cy="369332"/>
          </a:xfrm>
          <a:prstGeom prst="rect">
            <a:avLst/>
          </a:prstGeom>
          <a:noFill/>
        </p:spPr>
        <p:txBody>
          <a:bodyPr wrap="square" rtlCol="0">
            <a:spAutoFit/>
          </a:bodyPr>
          <a:lstStyle/>
          <a:p>
            <a:r>
              <a:rPr lang="en-US" dirty="0"/>
              <a:t>6.8</a:t>
            </a:r>
          </a:p>
        </p:txBody>
      </p:sp>
      <p:sp>
        <p:nvSpPr>
          <p:cNvPr id="12" name="TextBox 11">
            <a:extLst>
              <a:ext uri="{FF2B5EF4-FFF2-40B4-BE49-F238E27FC236}">
                <a16:creationId xmlns:a16="http://schemas.microsoft.com/office/drawing/2014/main" id="{4E4B67C6-1567-47CE-63F2-75D8E80D82F5}"/>
              </a:ext>
            </a:extLst>
          </p:cNvPr>
          <p:cNvSpPr txBox="1"/>
          <p:nvPr/>
        </p:nvSpPr>
        <p:spPr>
          <a:xfrm>
            <a:off x="6852133" y="3059667"/>
            <a:ext cx="690465" cy="369332"/>
          </a:xfrm>
          <a:prstGeom prst="rect">
            <a:avLst/>
          </a:prstGeom>
          <a:noFill/>
        </p:spPr>
        <p:txBody>
          <a:bodyPr wrap="square" rtlCol="0">
            <a:spAutoFit/>
          </a:bodyPr>
          <a:lstStyle/>
          <a:p>
            <a:r>
              <a:rPr lang="en-US" dirty="0"/>
              <a:t>6.1</a:t>
            </a:r>
          </a:p>
        </p:txBody>
      </p:sp>
      <p:sp>
        <p:nvSpPr>
          <p:cNvPr id="17" name="TextBox 16">
            <a:extLst>
              <a:ext uri="{FF2B5EF4-FFF2-40B4-BE49-F238E27FC236}">
                <a16:creationId xmlns:a16="http://schemas.microsoft.com/office/drawing/2014/main" id="{33EBB485-9FB5-26D2-5C16-3AABF6BA016C}"/>
              </a:ext>
            </a:extLst>
          </p:cNvPr>
          <p:cNvSpPr txBox="1"/>
          <p:nvPr/>
        </p:nvSpPr>
        <p:spPr>
          <a:xfrm>
            <a:off x="7750451" y="3059667"/>
            <a:ext cx="690465" cy="369332"/>
          </a:xfrm>
          <a:prstGeom prst="rect">
            <a:avLst/>
          </a:prstGeom>
          <a:noFill/>
        </p:spPr>
        <p:txBody>
          <a:bodyPr wrap="square" rtlCol="0">
            <a:spAutoFit/>
          </a:bodyPr>
          <a:lstStyle/>
          <a:p>
            <a:r>
              <a:rPr lang="en-US" dirty="0"/>
              <a:t>6.2</a:t>
            </a:r>
          </a:p>
        </p:txBody>
      </p:sp>
      <p:sp>
        <p:nvSpPr>
          <p:cNvPr id="22" name="TextBox 21">
            <a:extLst>
              <a:ext uri="{FF2B5EF4-FFF2-40B4-BE49-F238E27FC236}">
                <a16:creationId xmlns:a16="http://schemas.microsoft.com/office/drawing/2014/main" id="{33C87BA3-BA05-CF44-3368-DE72923DF40C}"/>
              </a:ext>
            </a:extLst>
          </p:cNvPr>
          <p:cNvSpPr txBox="1"/>
          <p:nvPr/>
        </p:nvSpPr>
        <p:spPr>
          <a:xfrm>
            <a:off x="8703859" y="3059667"/>
            <a:ext cx="690465" cy="369332"/>
          </a:xfrm>
          <a:prstGeom prst="rect">
            <a:avLst/>
          </a:prstGeom>
          <a:noFill/>
        </p:spPr>
        <p:txBody>
          <a:bodyPr wrap="square" rtlCol="0">
            <a:spAutoFit/>
          </a:bodyPr>
          <a:lstStyle/>
          <a:p>
            <a:r>
              <a:rPr lang="en-US" dirty="0"/>
              <a:t>7.3</a:t>
            </a:r>
          </a:p>
        </p:txBody>
      </p:sp>
      <p:sp>
        <p:nvSpPr>
          <p:cNvPr id="24" name="TextBox 23">
            <a:extLst>
              <a:ext uri="{FF2B5EF4-FFF2-40B4-BE49-F238E27FC236}">
                <a16:creationId xmlns:a16="http://schemas.microsoft.com/office/drawing/2014/main" id="{4C167DCA-8468-571B-89A8-A548B3A182F6}"/>
              </a:ext>
            </a:extLst>
          </p:cNvPr>
          <p:cNvSpPr txBox="1"/>
          <p:nvPr/>
        </p:nvSpPr>
        <p:spPr>
          <a:xfrm>
            <a:off x="9657267" y="3087442"/>
            <a:ext cx="690465" cy="369332"/>
          </a:xfrm>
          <a:prstGeom prst="rect">
            <a:avLst/>
          </a:prstGeom>
          <a:noFill/>
        </p:spPr>
        <p:txBody>
          <a:bodyPr wrap="square" rtlCol="0">
            <a:spAutoFit/>
          </a:bodyPr>
          <a:lstStyle/>
          <a:p>
            <a:r>
              <a:rPr lang="en-US" dirty="0"/>
              <a:t>7.1</a:t>
            </a:r>
          </a:p>
        </p:txBody>
      </p:sp>
      <p:sp>
        <p:nvSpPr>
          <p:cNvPr id="26" name="TextBox 25">
            <a:extLst>
              <a:ext uri="{FF2B5EF4-FFF2-40B4-BE49-F238E27FC236}">
                <a16:creationId xmlns:a16="http://schemas.microsoft.com/office/drawing/2014/main" id="{B145BA8E-48D0-3EE6-A40B-0C223F8D40EC}"/>
              </a:ext>
            </a:extLst>
          </p:cNvPr>
          <p:cNvSpPr txBox="1"/>
          <p:nvPr/>
        </p:nvSpPr>
        <p:spPr>
          <a:xfrm>
            <a:off x="10544171" y="3087442"/>
            <a:ext cx="690465" cy="369332"/>
          </a:xfrm>
          <a:prstGeom prst="rect">
            <a:avLst/>
          </a:prstGeom>
          <a:noFill/>
        </p:spPr>
        <p:txBody>
          <a:bodyPr wrap="square" rtlCol="0">
            <a:spAutoFit/>
          </a:bodyPr>
          <a:lstStyle/>
          <a:p>
            <a:r>
              <a:rPr lang="en-US" dirty="0"/>
              <a:t>7.0</a:t>
            </a:r>
          </a:p>
        </p:txBody>
      </p:sp>
      <p:sp>
        <p:nvSpPr>
          <p:cNvPr id="27" name="TextBox 26">
            <a:extLst>
              <a:ext uri="{FF2B5EF4-FFF2-40B4-BE49-F238E27FC236}">
                <a16:creationId xmlns:a16="http://schemas.microsoft.com/office/drawing/2014/main" id="{30B3032D-7434-CE0A-2ED1-A85EC0FE88F2}"/>
              </a:ext>
            </a:extLst>
          </p:cNvPr>
          <p:cNvSpPr txBox="1"/>
          <p:nvPr/>
        </p:nvSpPr>
        <p:spPr>
          <a:xfrm>
            <a:off x="5811769" y="1054463"/>
            <a:ext cx="2080727" cy="369332"/>
          </a:xfrm>
          <a:prstGeom prst="rect">
            <a:avLst/>
          </a:prstGeom>
          <a:noFill/>
        </p:spPr>
        <p:txBody>
          <a:bodyPr wrap="square" rtlCol="0">
            <a:spAutoFit/>
          </a:bodyPr>
          <a:lstStyle/>
          <a:p>
            <a:r>
              <a:rPr lang="en-US" dirty="0">
                <a:solidFill>
                  <a:schemeClr val="bg1"/>
                </a:solidFill>
              </a:rPr>
              <a:t>        MOVIES </a:t>
            </a:r>
          </a:p>
        </p:txBody>
      </p:sp>
      <p:sp>
        <p:nvSpPr>
          <p:cNvPr id="29" name="TextBox 28">
            <a:extLst>
              <a:ext uri="{FF2B5EF4-FFF2-40B4-BE49-F238E27FC236}">
                <a16:creationId xmlns:a16="http://schemas.microsoft.com/office/drawing/2014/main" id="{F4B1AABF-31F9-9DFD-B4D3-9005F40F8C1A}"/>
              </a:ext>
            </a:extLst>
          </p:cNvPr>
          <p:cNvSpPr txBox="1"/>
          <p:nvPr/>
        </p:nvSpPr>
        <p:spPr>
          <a:xfrm>
            <a:off x="9048594" y="1047973"/>
            <a:ext cx="2080727" cy="369332"/>
          </a:xfrm>
          <a:prstGeom prst="rect">
            <a:avLst/>
          </a:prstGeom>
          <a:noFill/>
        </p:spPr>
        <p:txBody>
          <a:bodyPr wrap="square" rtlCol="0">
            <a:spAutoFit/>
          </a:bodyPr>
          <a:lstStyle/>
          <a:p>
            <a:r>
              <a:rPr lang="en-US" dirty="0">
                <a:solidFill>
                  <a:schemeClr val="bg1"/>
                </a:solidFill>
              </a:rPr>
              <a:t>       SHOWS </a:t>
            </a:r>
          </a:p>
        </p:txBody>
      </p:sp>
    </p:spTree>
    <p:extLst>
      <p:ext uri="{BB962C8B-B14F-4D97-AF65-F5344CB8AC3E}">
        <p14:creationId xmlns:p14="http://schemas.microsoft.com/office/powerpoint/2010/main" val="104235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0512-4CCA-70C8-6C4C-2A055FC9D027}"/>
              </a:ext>
            </a:extLst>
          </p:cNvPr>
          <p:cNvSpPr>
            <a:spLocks noGrp="1"/>
          </p:cNvSpPr>
          <p:nvPr>
            <p:ph type="title"/>
          </p:nvPr>
        </p:nvSpPr>
        <p:spPr/>
        <p:txBody>
          <a:bodyPr/>
          <a:lstStyle/>
          <a:p>
            <a:r>
              <a:rPr lang="en-US" dirty="0"/>
              <a:t>Breakdown by Movies and Shows</a:t>
            </a:r>
          </a:p>
        </p:txBody>
      </p:sp>
      <p:pic>
        <p:nvPicPr>
          <p:cNvPr id="4" name="Picture 3">
            <a:extLst>
              <a:ext uri="{FF2B5EF4-FFF2-40B4-BE49-F238E27FC236}">
                <a16:creationId xmlns:a16="http://schemas.microsoft.com/office/drawing/2014/main" id="{7F209DB9-E5F3-3ED1-84FA-75F1427DC5F4}"/>
              </a:ext>
            </a:extLst>
          </p:cNvPr>
          <p:cNvPicPr>
            <a:picLocks noChangeAspect="1"/>
          </p:cNvPicPr>
          <p:nvPr/>
        </p:nvPicPr>
        <p:blipFill rotWithShape="1">
          <a:blip r:embed="rId2"/>
          <a:srcRect l="263" t="10464" r="35585" b="283"/>
          <a:stretch/>
        </p:blipFill>
        <p:spPr>
          <a:xfrm>
            <a:off x="2478810" y="1934839"/>
            <a:ext cx="2535545" cy="4148719"/>
          </a:xfrm>
          <a:prstGeom prst="rect">
            <a:avLst/>
          </a:prstGeom>
        </p:spPr>
      </p:pic>
      <p:pic>
        <p:nvPicPr>
          <p:cNvPr id="6" name="Picture 5">
            <a:extLst>
              <a:ext uri="{FF2B5EF4-FFF2-40B4-BE49-F238E27FC236}">
                <a16:creationId xmlns:a16="http://schemas.microsoft.com/office/drawing/2014/main" id="{9E055A8C-BE13-74FD-2F49-8788A5690497}"/>
              </a:ext>
            </a:extLst>
          </p:cNvPr>
          <p:cNvPicPr>
            <a:picLocks noChangeAspect="1"/>
          </p:cNvPicPr>
          <p:nvPr/>
        </p:nvPicPr>
        <p:blipFill rotWithShape="1">
          <a:blip r:embed="rId3"/>
          <a:srcRect t="8300" r="30548"/>
          <a:stretch/>
        </p:blipFill>
        <p:spPr>
          <a:xfrm>
            <a:off x="6925719" y="1934839"/>
            <a:ext cx="2656819" cy="4148719"/>
          </a:xfrm>
          <a:prstGeom prst="rect">
            <a:avLst/>
          </a:prstGeom>
        </p:spPr>
      </p:pic>
      <p:sp>
        <p:nvSpPr>
          <p:cNvPr id="7" name="TextBox 6">
            <a:extLst>
              <a:ext uri="{FF2B5EF4-FFF2-40B4-BE49-F238E27FC236}">
                <a16:creationId xmlns:a16="http://schemas.microsoft.com/office/drawing/2014/main" id="{AF6D25E0-201B-811A-6EF5-6926A59391AE}"/>
              </a:ext>
            </a:extLst>
          </p:cNvPr>
          <p:cNvSpPr txBox="1"/>
          <p:nvPr/>
        </p:nvSpPr>
        <p:spPr>
          <a:xfrm>
            <a:off x="3019985" y="6248400"/>
            <a:ext cx="2535545" cy="369332"/>
          </a:xfrm>
          <a:prstGeom prst="rect">
            <a:avLst/>
          </a:prstGeom>
          <a:noFill/>
        </p:spPr>
        <p:txBody>
          <a:bodyPr wrap="square" rtlCol="0">
            <a:spAutoFit/>
          </a:bodyPr>
          <a:lstStyle/>
          <a:p>
            <a:r>
              <a:rPr lang="en-US" dirty="0"/>
              <a:t>MOVIES</a:t>
            </a:r>
          </a:p>
        </p:txBody>
      </p:sp>
      <p:sp>
        <p:nvSpPr>
          <p:cNvPr id="9" name="TextBox 8">
            <a:extLst>
              <a:ext uri="{FF2B5EF4-FFF2-40B4-BE49-F238E27FC236}">
                <a16:creationId xmlns:a16="http://schemas.microsoft.com/office/drawing/2014/main" id="{783765C2-9DD5-C7EF-FF34-3FE8A63C97AB}"/>
              </a:ext>
            </a:extLst>
          </p:cNvPr>
          <p:cNvSpPr txBox="1"/>
          <p:nvPr/>
        </p:nvSpPr>
        <p:spPr>
          <a:xfrm>
            <a:off x="7716394" y="6216516"/>
            <a:ext cx="2535545" cy="369332"/>
          </a:xfrm>
          <a:prstGeom prst="rect">
            <a:avLst/>
          </a:prstGeom>
          <a:noFill/>
        </p:spPr>
        <p:txBody>
          <a:bodyPr wrap="square" rtlCol="0">
            <a:spAutoFit/>
          </a:bodyPr>
          <a:lstStyle/>
          <a:p>
            <a:r>
              <a:rPr lang="en-US" dirty="0"/>
              <a:t>SHOWS</a:t>
            </a:r>
          </a:p>
        </p:txBody>
      </p:sp>
    </p:spTree>
    <p:extLst>
      <p:ext uri="{BB962C8B-B14F-4D97-AF65-F5344CB8AC3E}">
        <p14:creationId xmlns:p14="http://schemas.microsoft.com/office/powerpoint/2010/main" val="156853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8812-ABCF-0E3A-841C-A7B5BF3EF4BB}"/>
              </a:ext>
            </a:extLst>
          </p:cNvPr>
          <p:cNvSpPr>
            <a:spLocks noGrp="1"/>
          </p:cNvSpPr>
          <p:nvPr>
            <p:ph type="title"/>
          </p:nvPr>
        </p:nvSpPr>
        <p:spPr/>
        <p:txBody>
          <a:bodyPr/>
          <a:lstStyle/>
          <a:p>
            <a:r>
              <a:rPr lang="en-US" dirty="0"/>
              <a:t>Further Comparisons </a:t>
            </a:r>
          </a:p>
        </p:txBody>
      </p:sp>
      <p:pic>
        <p:nvPicPr>
          <p:cNvPr id="4" name="Picture 3">
            <a:extLst>
              <a:ext uri="{FF2B5EF4-FFF2-40B4-BE49-F238E27FC236}">
                <a16:creationId xmlns:a16="http://schemas.microsoft.com/office/drawing/2014/main" id="{E6B6CEE5-99D9-6765-A833-23E5B9B7B449}"/>
              </a:ext>
            </a:extLst>
          </p:cNvPr>
          <p:cNvPicPr>
            <a:picLocks noChangeAspect="1"/>
          </p:cNvPicPr>
          <p:nvPr/>
        </p:nvPicPr>
        <p:blipFill>
          <a:blip r:embed="rId2"/>
          <a:stretch>
            <a:fillRect/>
          </a:stretch>
        </p:blipFill>
        <p:spPr>
          <a:xfrm>
            <a:off x="147995" y="2276963"/>
            <a:ext cx="11896010" cy="2714138"/>
          </a:xfrm>
          <a:prstGeom prst="rect">
            <a:avLst/>
          </a:prstGeom>
        </p:spPr>
      </p:pic>
    </p:spTree>
    <p:extLst>
      <p:ext uri="{BB962C8B-B14F-4D97-AF65-F5344CB8AC3E}">
        <p14:creationId xmlns:p14="http://schemas.microsoft.com/office/powerpoint/2010/main" val="45512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7BBB3-BE91-8C27-8D6F-1A9A367B9E38}"/>
              </a:ext>
            </a:extLst>
          </p:cNvPr>
          <p:cNvSpPr>
            <a:spLocks noGrp="1"/>
          </p:cNvSpPr>
          <p:nvPr>
            <p:ph type="title"/>
          </p:nvPr>
        </p:nvSpPr>
        <p:spPr/>
        <p:txBody>
          <a:bodyPr/>
          <a:lstStyle/>
          <a:p>
            <a:r>
              <a:rPr lang="en-US" dirty="0"/>
              <a:t>How Runtime Trends Compare </a:t>
            </a:r>
          </a:p>
        </p:txBody>
      </p:sp>
      <p:pic>
        <p:nvPicPr>
          <p:cNvPr id="4" name="Picture 3">
            <a:extLst>
              <a:ext uri="{FF2B5EF4-FFF2-40B4-BE49-F238E27FC236}">
                <a16:creationId xmlns:a16="http://schemas.microsoft.com/office/drawing/2014/main" id="{3659DAC9-4BA6-A004-03AD-28E04F56F3B6}"/>
              </a:ext>
            </a:extLst>
          </p:cNvPr>
          <p:cNvPicPr>
            <a:picLocks noChangeAspect="1"/>
          </p:cNvPicPr>
          <p:nvPr/>
        </p:nvPicPr>
        <p:blipFill>
          <a:blip r:embed="rId2"/>
          <a:stretch>
            <a:fillRect/>
          </a:stretch>
        </p:blipFill>
        <p:spPr>
          <a:xfrm>
            <a:off x="1714948" y="1703420"/>
            <a:ext cx="8762103" cy="4928684"/>
          </a:xfrm>
          <a:prstGeom prst="rect">
            <a:avLst/>
          </a:prstGeom>
        </p:spPr>
      </p:pic>
    </p:spTree>
    <p:extLst>
      <p:ext uri="{BB962C8B-B14F-4D97-AF65-F5344CB8AC3E}">
        <p14:creationId xmlns:p14="http://schemas.microsoft.com/office/powerpoint/2010/main" val="404373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F454-E244-EA15-C552-6355C0A0F62F}"/>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Summary of Observations </a:t>
            </a:r>
          </a:p>
        </p:txBody>
      </p:sp>
      <p:graphicFrame>
        <p:nvGraphicFramePr>
          <p:cNvPr id="5" name="TextBox 2">
            <a:extLst>
              <a:ext uri="{FF2B5EF4-FFF2-40B4-BE49-F238E27FC236}">
                <a16:creationId xmlns:a16="http://schemas.microsoft.com/office/drawing/2014/main" id="{18E949DF-18E5-61BB-CF98-11545803D39E}"/>
              </a:ext>
            </a:extLst>
          </p:cNvPr>
          <p:cNvGraphicFramePr/>
          <p:nvPr>
            <p:extLst>
              <p:ext uri="{D42A27DB-BD31-4B8C-83A1-F6EECF244321}">
                <p14:modId xmlns:p14="http://schemas.microsoft.com/office/powerpoint/2010/main" val="393644268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409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graphicEl>
                                              <a:dgm id="{27FBD23D-F40D-49F2-B03D-90DBC6A83BF7}"/>
                                            </p:graphicEl>
                                          </p:spTgt>
                                        </p:tgtEl>
                                        <p:attrNameLst>
                                          <p:attrName>style.visibility</p:attrName>
                                        </p:attrNameLst>
                                      </p:cBhvr>
                                      <p:to>
                                        <p:strVal val="visible"/>
                                      </p:to>
                                    </p:set>
                                    <p:animEffect transition="in" filter="barn(inVertical)">
                                      <p:cBhvr>
                                        <p:cTn id="7" dur="500"/>
                                        <p:tgtEl>
                                          <p:spTgt spid="5">
                                            <p:graphicEl>
                                              <a:dgm id="{27FBD23D-F40D-49F2-B03D-90DBC6A83BF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graphicEl>
                                              <a:dgm id="{BFA5AE2D-368C-4D82-ACA7-850F3748B01C}"/>
                                            </p:graphicEl>
                                          </p:spTgt>
                                        </p:tgtEl>
                                        <p:attrNameLst>
                                          <p:attrName>style.visibility</p:attrName>
                                        </p:attrNameLst>
                                      </p:cBhvr>
                                      <p:to>
                                        <p:strVal val="visible"/>
                                      </p:to>
                                    </p:set>
                                    <p:animEffect transition="in" filter="barn(inVertical)">
                                      <p:cBhvr>
                                        <p:cTn id="12" dur="500"/>
                                        <p:tgtEl>
                                          <p:spTgt spid="5">
                                            <p:graphicEl>
                                              <a:dgm id="{BFA5AE2D-368C-4D82-ACA7-850F3748B01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graphicEl>
                                              <a:dgm id="{41C3D326-F52A-45C6-9AD4-BFD010DA6EB4}"/>
                                            </p:graphicEl>
                                          </p:spTgt>
                                        </p:tgtEl>
                                        <p:attrNameLst>
                                          <p:attrName>style.visibility</p:attrName>
                                        </p:attrNameLst>
                                      </p:cBhvr>
                                      <p:to>
                                        <p:strVal val="visible"/>
                                      </p:to>
                                    </p:set>
                                    <p:animEffect transition="in" filter="barn(inVertical)">
                                      <p:cBhvr>
                                        <p:cTn id="17" dur="500"/>
                                        <p:tgtEl>
                                          <p:spTgt spid="5">
                                            <p:graphicEl>
                                              <a:dgm id="{41C3D326-F52A-45C6-9AD4-BFD010DA6E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A8CC3-1953-6B87-8C48-0802C4A7519C}"/>
              </a:ext>
            </a:extLst>
          </p:cNvPr>
          <p:cNvSpPr>
            <a:spLocks noGrp="1"/>
          </p:cNvSpPr>
          <p:nvPr>
            <p:ph type="title"/>
          </p:nvPr>
        </p:nvSpPr>
        <p:spPr>
          <a:xfrm>
            <a:off x="834013" y="1115568"/>
            <a:ext cx="3487616" cy="4626864"/>
          </a:xfrm>
        </p:spPr>
        <p:txBody>
          <a:bodyPr>
            <a:normAutofit/>
          </a:bodyPr>
          <a:lstStyle/>
          <a:p>
            <a:pPr algn="l"/>
            <a:r>
              <a:rPr lang="en-US" sz="3600" dirty="0"/>
              <a:t>Netflix </a:t>
            </a:r>
            <a:br>
              <a:rPr lang="en-US" sz="3600" dirty="0"/>
            </a:br>
            <a:r>
              <a:rPr lang="en-US" sz="3600" dirty="0"/>
              <a:t>Conclusion</a:t>
            </a:r>
          </a:p>
        </p:txBody>
      </p:sp>
      <p:cxnSp>
        <p:nvCxnSpPr>
          <p:cNvPr id="29" name="Straight Connector 28">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7AFDB4-52F6-A23D-D692-E28A2AE4D814}"/>
              </a:ext>
            </a:extLst>
          </p:cNvPr>
          <p:cNvSpPr>
            <a:spLocks noGrp="1"/>
          </p:cNvSpPr>
          <p:nvPr>
            <p:ph idx="1"/>
          </p:nvPr>
        </p:nvSpPr>
        <p:spPr>
          <a:xfrm>
            <a:off x="5105398" y="1115568"/>
            <a:ext cx="6245352" cy="4626864"/>
          </a:xfrm>
        </p:spPr>
        <p:txBody>
          <a:bodyPr anchor="ctr">
            <a:normAutofit/>
          </a:bodyPr>
          <a:lstStyle/>
          <a:p>
            <a:pPr>
              <a:lnSpc>
                <a:spcPct val="100000"/>
              </a:lnSpc>
            </a:pPr>
            <a:r>
              <a:rPr lang="en-US" sz="2000" dirty="0"/>
              <a:t>Netflix seems to be dipping in popularity overall, as seen by their IMDB scores being on par or less than HBO and Hulu, as well, as the unprecedented dip in their overall subscribers in 2022. </a:t>
            </a:r>
          </a:p>
          <a:p>
            <a:pPr>
              <a:lnSpc>
                <a:spcPct val="100000"/>
              </a:lnSpc>
            </a:pPr>
            <a:r>
              <a:rPr lang="en-US" sz="2000" dirty="0"/>
              <a:t>While still widely used and very popular Netflix will need to work to adapt to the increased competition form competing streaming services.</a:t>
            </a:r>
          </a:p>
          <a:p>
            <a:pPr>
              <a:lnSpc>
                <a:spcPct val="100000"/>
              </a:lnSpc>
            </a:pPr>
            <a:r>
              <a:rPr lang="en-US" sz="2000" dirty="0"/>
              <a:t>Focusing on shows for mature audiences, and focusing on movies over television would play into Netflix’s strengths </a:t>
            </a:r>
          </a:p>
          <a:p>
            <a:pPr>
              <a:lnSpc>
                <a:spcPct val="100000"/>
              </a:lnSpc>
            </a:pPr>
            <a:r>
              <a:rPr lang="en-US" sz="2000" dirty="0"/>
              <a:t>Reworking their programming for children and families as well as their movie selection could help to raise scores that are low.  </a:t>
            </a:r>
          </a:p>
        </p:txBody>
      </p:sp>
    </p:spTree>
    <p:extLst>
      <p:ext uri="{BB962C8B-B14F-4D97-AF65-F5344CB8AC3E}">
        <p14:creationId xmlns:p14="http://schemas.microsoft.com/office/powerpoint/2010/main" val="1736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BE6D77-64D6-83B9-620C-9883BD096D44}"/>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a:t>Questions? </a:t>
            </a:r>
          </a:p>
        </p:txBody>
      </p:sp>
      <p:cxnSp>
        <p:nvCxnSpPr>
          <p:cNvPr id="9"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17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64B21-5A64-E418-9967-7275C9D63D85}"/>
              </a:ext>
            </a:extLst>
          </p:cNvPr>
          <p:cNvSpPr>
            <a:spLocks noGrp="1"/>
          </p:cNvSpPr>
          <p:nvPr>
            <p:ph type="title"/>
          </p:nvPr>
        </p:nvSpPr>
        <p:spPr>
          <a:xfrm>
            <a:off x="913795" y="965196"/>
            <a:ext cx="3153952" cy="1329769"/>
          </a:xfrm>
        </p:spPr>
        <p:txBody>
          <a:bodyPr>
            <a:normAutofit/>
          </a:bodyPr>
          <a:lstStyle/>
          <a:p>
            <a:pPr algn="l"/>
            <a:r>
              <a:rPr lang="en-US" sz="2800" b="1" i="0" u="none" strike="noStrike">
                <a:effectLst/>
              </a:rPr>
              <a:t>Netflix Revenue</a:t>
            </a:r>
            <a:br>
              <a:rPr lang="en-US" sz="2800" b="1">
                <a:effectLst/>
              </a:rPr>
            </a:br>
            <a:endParaRPr lang="en-US" sz="2800"/>
          </a:p>
        </p:txBody>
      </p:sp>
      <p:sp>
        <p:nvSpPr>
          <p:cNvPr id="3" name="Content Placeholder 2">
            <a:extLst>
              <a:ext uri="{FF2B5EF4-FFF2-40B4-BE49-F238E27FC236}">
                <a16:creationId xmlns:a16="http://schemas.microsoft.com/office/drawing/2014/main" id="{A4E00683-A2F2-DE05-7021-258C0A13E850}"/>
              </a:ext>
            </a:extLst>
          </p:cNvPr>
          <p:cNvSpPr>
            <a:spLocks noGrp="1"/>
          </p:cNvSpPr>
          <p:nvPr>
            <p:ph idx="1"/>
          </p:nvPr>
        </p:nvSpPr>
        <p:spPr>
          <a:xfrm>
            <a:off x="913796" y="2450353"/>
            <a:ext cx="3153952" cy="3340847"/>
          </a:xfrm>
        </p:spPr>
        <p:txBody>
          <a:bodyPr>
            <a:normAutofit/>
          </a:bodyPr>
          <a:lstStyle/>
          <a:p>
            <a:pPr rtl="0">
              <a:spcBef>
                <a:spcPts val="0"/>
              </a:spcBef>
              <a:spcAft>
                <a:spcPts val="0"/>
              </a:spcAft>
            </a:pPr>
            <a:r>
              <a:rPr lang="en-US" sz="1800" b="0" i="0" u="none" strike="noStrike" dirty="0">
                <a:effectLst/>
                <a:latin typeface="+mj-lt"/>
              </a:rPr>
              <a:t>Netflix generated $24.9 billion revenue in 2020, a 23.8% increase on the previous year. It has reported higher revenues each quarter for more than a decade.</a:t>
            </a:r>
            <a:endParaRPr lang="en-US" sz="1800" b="0" dirty="0">
              <a:effectLst/>
              <a:latin typeface="+mj-lt"/>
            </a:endParaRPr>
          </a:p>
          <a:p>
            <a:pPr marL="36900" indent="0">
              <a:buNone/>
            </a:pPr>
            <a:br>
              <a:rPr lang="en-US" sz="1800" dirty="0"/>
            </a:br>
            <a:endParaRPr lang="en-US" sz="1800" dirty="0"/>
          </a:p>
        </p:txBody>
      </p:sp>
      <p:sp>
        <p:nvSpPr>
          <p:cNvPr id="12"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histogram&#10;&#10;Description automatically generated">
            <a:extLst>
              <a:ext uri="{FF2B5EF4-FFF2-40B4-BE49-F238E27FC236}">
                <a16:creationId xmlns:a16="http://schemas.microsoft.com/office/drawing/2014/main" id="{5F5CCDE6-819D-AFAA-C0FE-C1A17BC5D36A}"/>
              </a:ext>
            </a:extLst>
          </p:cNvPr>
          <p:cNvPicPr>
            <a:picLocks noChangeAspect="1"/>
          </p:cNvPicPr>
          <p:nvPr/>
        </p:nvPicPr>
        <p:blipFill>
          <a:blip r:embed="rId3"/>
          <a:stretch>
            <a:fillRect/>
          </a:stretch>
        </p:blipFill>
        <p:spPr>
          <a:xfrm>
            <a:off x="5452017" y="1438360"/>
            <a:ext cx="5013482" cy="3835314"/>
          </a:xfrm>
          <a:prstGeom prst="rect">
            <a:avLst/>
          </a:prstGeom>
        </p:spPr>
      </p:pic>
    </p:spTree>
    <p:extLst>
      <p:ext uri="{BB962C8B-B14F-4D97-AF65-F5344CB8AC3E}">
        <p14:creationId xmlns:p14="http://schemas.microsoft.com/office/powerpoint/2010/main" val="357469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439D3-10C4-A69C-F92F-743CD6F8EFB2}"/>
              </a:ext>
            </a:extLst>
          </p:cNvPr>
          <p:cNvSpPr>
            <a:spLocks noGrp="1"/>
          </p:cNvSpPr>
          <p:nvPr>
            <p:ph type="title"/>
          </p:nvPr>
        </p:nvSpPr>
        <p:spPr>
          <a:xfrm>
            <a:off x="913795" y="609600"/>
            <a:ext cx="5978072" cy="1556702"/>
          </a:xfrm>
        </p:spPr>
        <p:txBody>
          <a:bodyPr>
            <a:normAutofit/>
          </a:bodyPr>
          <a:lstStyle/>
          <a:p>
            <a:r>
              <a:rPr lang="en-US"/>
              <a:t>Netflix Subscribers</a:t>
            </a:r>
            <a:endParaRPr lang="en-US" dirty="0"/>
          </a:p>
        </p:txBody>
      </p:sp>
      <p:sp>
        <p:nvSpPr>
          <p:cNvPr id="3" name="Content Placeholder 2">
            <a:extLst>
              <a:ext uri="{FF2B5EF4-FFF2-40B4-BE49-F238E27FC236}">
                <a16:creationId xmlns:a16="http://schemas.microsoft.com/office/drawing/2014/main" id="{2D3BA2C5-80BA-D4FB-2D12-105A9A7887FC}"/>
              </a:ext>
            </a:extLst>
          </p:cNvPr>
          <p:cNvSpPr>
            <a:spLocks noGrp="1"/>
          </p:cNvSpPr>
          <p:nvPr>
            <p:ph idx="1"/>
          </p:nvPr>
        </p:nvSpPr>
        <p:spPr>
          <a:xfrm>
            <a:off x="913795" y="2354729"/>
            <a:ext cx="5978072" cy="3340119"/>
          </a:xfrm>
        </p:spPr>
        <p:txBody>
          <a:bodyPr anchor="t">
            <a:normAutofit/>
          </a:bodyPr>
          <a:lstStyle/>
          <a:p>
            <a:pPr marL="36900" indent="0" rtl="0">
              <a:spcBef>
                <a:spcPts val="0"/>
              </a:spcBef>
              <a:spcAft>
                <a:spcPts val="0"/>
              </a:spcAft>
              <a:buNone/>
            </a:pPr>
            <a:endParaRPr lang="en-US" b="1" dirty="0">
              <a:effectLst/>
            </a:endParaRPr>
          </a:p>
          <a:p>
            <a:pPr rtl="0">
              <a:spcBef>
                <a:spcPts val="0"/>
              </a:spcBef>
              <a:spcAft>
                <a:spcPts val="0"/>
              </a:spcAft>
            </a:pPr>
            <a:r>
              <a:rPr lang="en-US" b="0" i="0" u="none" strike="noStrike" dirty="0">
                <a:effectLst/>
                <a:latin typeface="Arial" panose="020B0604020202020204" pitchFamily="34" charset="0"/>
              </a:rPr>
              <a:t>Netflix reached 222 million subscribers in 2021, but stalled in Q1 2022, losing 200,000 subscribers and wiping over 50% off its market cap.</a:t>
            </a:r>
            <a:endParaRPr lang="en-US" b="0" dirty="0">
              <a:effectLst/>
            </a:endParaRPr>
          </a:p>
          <a:p>
            <a:pPr marL="36900" indent="0">
              <a:buNone/>
            </a:pPr>
            <a:endParaRPr lang="en-US" dirty="0"/>
          </a:p>
        </p:txBody>
      </p:sp>
      <p:pic>
        <p:nvPicPr>
          <p:cNvPr id="12" name="Picture 11">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Chart, histogram&#10;&#10;Description automatically generated">
            <a:extLst>
              <a:ext uri="{FF2B5EF4-FFF2-40B4-BE49-F238E27FC236}">
                <a16:creationId xmlns:a16="http://schemas.microsoft.com/office/drawing/2014/main" id="{DE688355-E0D8-6387-B046-3EEB5C4747DA}"/>
              </a:ext>
            </a:extLst>
          </p:cNvPr>
          <p:cNvPicPr>
            <a:picLocks noChangeAspect="1"/>
          </p:cNvPicPr>
          <p:nvPr/>
        </p:nvPicPr>
        <p:blipFill>
          <a:blip r:embed="rId4"/>
          <a:stretch>
            <a:fillRect/>
          </a:stretch>
        </p:blipFill>
        <p:spPr>
          <a:xfrm>
            <a:off x="7552945" y="1806682"/>
            <a:ext cx="3995592" cy="2776937"/>
          </a:xfrm>
          <a:prstGeom prst="rect">
            <a:avLst/>
          </a:prstGeom>
        </p:spPr>
      </p:pic>
    </p:spTree>
    <p:extLst>
      <p:ext uri="{BB962C8B-B14F-4D97-AF65-F5344CB8AC3E}">
        <p14:creationId xmlns:p14="http://schemas.microsoft.com/office/powerpoint/2010/main" val="33231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4" name="Rectangle 14">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4040C-8A5C-151D-00D5-4F411A509EEE}"/>
              </a:ext>
            </a:extLst>
          </p:cNvPr>
          <p:cNvSpPr>
            <a:spLocks noGrp="1"/>
          </p:cNvSpPr>
          <p:nvPr>
            <p:ph type="title"/>
          </p:nvPr>
        </p:nvSpPr>
        <p:spPr>
          <a:xfrm>
            <a:off x="913795" y="609600"/>
            <a:ext cx="10353762" cy="1164772"/>
          </a:xfrm>
        </p:spPr>
        <p:txBody>
          <a:bodyPr>
            <a:normAutofit/>
          </a:bodyPr>
          <a:lstStyle/>
          <a:p>
            <a:r>
              <a:rPr lang="en-US"/>
              <a:t>Netflix FAQ’s</a:t>
            </a:r>
            <a:endParaRPr lang="en-US" dirty="0"/>
          </a:p>
        </p:txBody>
      </p:sp>
      <p:pic>
        <p:nvPicPr>
          <p:cNvPr id="35" name="Picture 16">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6" name="Content Placeholder 2">
            <a:extLst>
              <a:ext uri="{FF2B5EF4-FFF2-40B4-BE49-F238E27FC236}">
                <a16:creationId xmlns:a16="http://schemas.microsoft.com/office/drawing/2014/main" id="{66FBD289-EFBB-1471-DFC7-049698ADC807}"/>
              </a:ext>
            </a:extLst>
          </p:cNvPr>
          <p:cNvSpPr>
            <a:spLocks noGrp="1"/>
          </p:cNvSpPr>
          <p:nvPr>
            <p:ph idx="1"/>
          </p:nvPr>
        </p:nvSpPr>
        <p:spPr>
          <a:xfrm>
            <a:off x="1235528" y="2481943"/>
            <a:ext cx="9710296" cy="3309258"/>
          </a:xfrm>
        </p:spPr>
        <p:txBody>
          <a:bodyPr>
            <a:normAutofit/>
          </a:bodyPr>
          <a:lstStyle/>
          <a:p>
            <a:pPr rtl="0">
              <a:lnSpc>
                <a:spcPct val="100000"/>
              </a:lnSpc>
              <a:spcBef>
                <a:spcPts val="0"/>
              </a:spcBef>
              <a:spcAft>
                <a:spcPts val="0"/>
              </a:spcAft>
            </a:pPr>
            <a:r>
              <a:rPr lang="en-US" sz="1600" b="1" i="0" u="none" strike="noStrike" dirty="0">
                <a:effectLst/>
                <a:latin typeface="Arial" panose="020B0604020202020204" pitchFamily="34" charset="0"/>
              </a:rPr>
              <a:t>What is the most streamed TV show on Netflix?</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Office is the most streamed piece of content on Netflix, with a total of 57.1 billion minutes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What is the median age of a Netflix user?</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median age is between 35-44 years old</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Netflix users use the platform without paying?</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An estimated 31% of users do not pay for the platform</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unique recommendations does Netflix have?</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Netflix has 1,300 “recommendation clusters”, which are built through user’s viewing preferences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hours of Netflix were streaming during coronavirus lockdown?</a:t>
            </a:r>
            <a:endParaRPr lang="en-US" sz="1600" b="1" dirty="0">
              <a:effectLst/>
            </a:endParaRPr>
          </a:p>
          <a:p>
            <a:pPr>
              <a:lnSpc>
                <a:spcPct val="100000"/>
              </a:lnSpc>
            </a:pPr>
            <a:r>
              <a:rPr lang="en-US" sz="1600" b="0" i="0" u="none" strike="noStrike" dirty="0">
                <a:effectLst/>
                <a:latin typeface="Arial" panose="020B0604020202020204" pitchFamily="34" charset="0"/>
              </a:rPr>
              <a:t>In the US, an estimated 204 million hours were collectively streamed during the first major coronavirus lockdown in 2020 </a:t>
            </a:r>
            <a:endParaRPr lang="en-US" sz="1600" dirty="0"/>
          </a:p>
        </p:txBody>
      </p:sp>
    </p:spTree>
    <p:extLst>
      <p:ext uri="{BB962C8B-B14F-4D97-AF65-F5344CB8AC3E}">
        <p14:creationId xmlns:p14="http://schemas.microsoft.com/office/powerpoint/2010/main" val="421542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circle(in)">
                                      <p:cBhvr>
                                        <p:cTn id="7" dur="20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circle(in)">
                                      <p:cBhvr>
                                        <p:cTn id="12" dur="20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circle(in)">
                                      <p:cBhvr>
                                        <p:cTn id="17" dur="2000"/>
                                        <p:tgtEl>
                                          <p:spTgt spid="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6">
                                            <p:txEl>
                                              <p:pRg st="3" end="3"/>
                                            </p:txEl>
                                          </p:spTgt>
                                        </p:tgtEl>
                                        <p:attrNameLst>
                                          <p:attrName>style.visibility</p:attrName>
                                        </p:attrNameLst>
                                      </p:cBhvr>
                                      <p:to>
                                        <p:strVal val="visible"/>
                                      </p:to>
                                    </p:set>
                                    <p:animEffect transition="in" filter="circle(in)">
                                      <p:cBhvr>
                                        <p:cTn id="22" dur="2000"/>
                                        <p:tgtEl>
                                          <p:spTgt spid="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6">
                                            <p:txEl>
                                              <p:pRg st="4" end="4"/>
                                            </p:txEl>
                                          </p:spTgt>
                                        </p:tgtEl>
                                        <p:attrNameLst>
                                          <p:attrName>style.visibility</p:attrName>
                                        </p:attrNameLst>
                                      </p:cBhvr>
                                      <p:to>
                                        <p:strVal val="visible"/>
                                      </p:to>
                                    </p:set>
                                    <p:animEffect transition="in" filter="circle(in)">
                                      <p:cBhvr>
                                        <p:cTn id="27" dur="2000"/>
                                        <p:tgtEl>
                                          <p:spTgt spid="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6">
                                            <p:txEl>
                                              <p:pRg st="5" end="5"/>
                                            </p:txEl>
                                          </p:spTgt>
                                        </p:tgtEl>
                                        <p:attrNameLst>
                                          <p:attrName>style.visibility</p:attrName>
                                        </p:attrNameLst>
                                      </p:cBhvr>
                                      <p:to>
                                        <p:strVal val="visible"/>
                                      </p:to>
                                    </p:set>
                                    <p:animEffect transition="in" filter="circle(in)">
                                      <p:cBhvr>
                                        <p:cTn id="32" dur="2000"/>
                                        <p:tgtEl>
                                          <p:spTgt spid="3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6">
                                            <p:txEl>
                                              <p:pRg st="6" end="6"/>
                                            </p:txEl>
                                          </p:spTgt>
                                        </p:tgtEl>
                                        <p:attrNameLst>
                                          <p:attrName>style.visibility</p:attrName>
                                        </p:attrNameLst>
                                      </p:cBhvr>
                                      <p:to>
                                        <p:strVal val="visible"/>
                                      </p:to>
                                    </p:set>
                                    <p:animEffect transition="in" filter="circle(in)">
                                      <p:cBhvr>
                                        <p:cTn id="37" dur="2000"/>
                                        <p:tgtEl>
                                          <p:spTgt spid="3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6">
                                            <p:txEl>
                                              <p:pRg st="7" end="7"/>
                                            </p:txEl>
                                          </p:spTgt>
                                        </p:tgtEl>
                                        <p:attrNameLst>
                                          <p:attrName>style.visibility</p:attrName>
                                        </p:attrNameLst>
                                      </p:cBhvr>
                                      <p:to>
                                        <p:strVal val="visible"/>
                                      </p:to>
                                    </p:set>
                                    <p:animEffect transition="in" filter="circle(in)">
                                      <p:cBhvr>
                                        <p:cTn id="42" dur="2000"/>
                                        <p:tgtEl>
                                          <p:spTgt spid="3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6">
                                            <p:txEl>
                                              <p:pRg st="8" end="8"/>
                                            </p:txEl>
                                          </p:spTgt>
                                        </p:tgtEl>
                                        <p:attrNameLst>
                                          <p:attrName>style.visibility</p:attrName>
                                        </p:attrNameLst>
                                      </p:cBhvr>
                                      <p:to>
                                        <p:strVal val="visible"/>
                                      </p:to>
                                    </p:set>
                                    <p:animEffect transition="in" filter="circle(in)">
                                      <p:cBhvr>
                                        <p:cTn id="47" dur="2000"/>
                                        <p:tgtEl>
                                          <p:spTgt spid="3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6">
                                            <p:txEl>
                                              <p:pRg st="9" end="9"/>
                                            </p:txEl>
                                          </p:spTgt>
                                        </p:tgtEl>
                                        <p:attrNameLst>
                                          <p:attrName>style.visibility</p:attrName>
                                        </p:attrNameLst>
                                      </p:cBhvr>
                                      <p:to>
                                        <p:strVal val="visible"/>
                                      </p:to>
                                    </p:set>
                                    <p:animEffect transition="in" filter="circle(in)">
                                      <p:cBhvr>
                                        <p:cTn id="52" dur="20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D3DD-BB53-01E2-8F76-6233B0164EB7}"/>
              </a:ext>
            </a:extLst>
          </p:cNvPr>
          <p:cNvSpPr>
            <a:spLocks noGrp="1"/>
          </p:cNvSpPr>
          <p:nvPr>
            <p:ph type="title"/>
          </p:nvPr>
        </p:nvSpPr>
        <p:spPr>
          <a:xfrm>
            <a:off x="913795" y="609600"/>
            <a:ext cx="10353762" cy="1257300"/>
          </a:xfrm>
        </p:spPr>
        <p:txBody>
          <a:bodyPr>
            <a:normAutofit fontScale="90000"/>
          </a:bodyPr>
          <a:lstStyle/>
          <a:p>
            <a:pPr fontAlgn="base"/>
            <a:br>
              <a:rPr lang="en-US" b="0" i="0" dirty="0">
                <a:effectLst/>
                <a:latin typeface="Inter"/>
              </a:rPr>
            </a:br>
            <a:r>
              <a:rPr lang="en-US" sz="2700" b="1" dirty="0"/>
              <a:t>Data Set Examined </a:t>
            </a:r>
            <a:br>
              <a:rPr lang="en-US" sz="2200" b="1" dirty="0"/>
            </a:br>
            <a:br>
              <a:rPr lang="en-US" sz="1600" dirty="0"/>
            </a:br>
            <a:r>
              <a:rPr lang="en-US" sz="2200" dirty="0">
                <a:effectLst/>
                <a:latin typeface="Inter"/>
              </a:rPr>
              <a:t>This dataset, taken from Kaggle.com contains </a:t>
            </a:r>
            <a:r>
              <a:rPr lang="en-US" sz="2200" dirty="0">
                <a:effectLst/>
                <a:latin typeface="inherit"/>
              </a:rPr>
              <a:t>+5k</a:t>
            </a:r>
            <a:r>
              <a:rPr lang="en-US" sz="2200" dirty="0">
                <a:effectLst/>
                <a:latin typeface="Inter"/>
              </a:rPr>
              <a:t> unique </a:t>
            </a:r>
            <a:r>
              <a:rPr lang="en-US" sz="2200" dirty="0">
                <a:effectLst/>
                <a:latin typeface="inherit"/>
              </a:rPr>
              <a:t>titles on Netflix</a:t>
            </a:r>
            <a:r>
              <a:rPr lang="en-US" sz="2200" dirty="0">
                <a:effectLst/>
                <a:latin typeface="Inter"/>
              </a:rPr>
              <a:t> with 15 columns containing their information, including:</a:t>
            </a:r>
            <a:br>
              <a:rPr lang="en-US" dirty="0"/>
            </a:br>
            <a:endParaRPr lang="en-US" dirty="0"/>
          </a:p>
        </p:txBody>
      </p:sp>
      <p:graphicFrame>
        <p:nvGraphicFramePr>
          <p:cNvPr id="5" name="Content Placeholder 2">
            <a:extLst>
              <a:ext uri="{FF2B5EF4-FFF2-40B4-BE49-F238E27FC236}">
                <a16:creationId xmlns:a16="http://schemas.microsoft.com/office/drawing/2014/main" id="{0732469F-C3F4-7EA2-5370-EFBDC561634B}"/>
              </a:ext>
            </a:extLst>
          </p:cNvPr>
          <p:cNvGraphicFramePr>
            <a:graphicFrameLocks noGrp="1"/>
          </p:cNvGraphicFramePr>
          <p:nvPr>
            <p:ph idx="1"/>
            <p:extLst>
              <p:ext uri="{D42A27DB-BD31-4B8C-83A1-F6EECF244321}">
                <p14:modId xmlns:p14="http://schemas.microsoft.com/office/powerpoint/2010/main" val="1746288613"/>
              </p:ext>
            </p:extLst>
          </p:nvPr>
        </p:nvGraphicFramePr>
        <p:xfrm>
          <a:off x="913795" y="2076450"/>
          <a:ext cx="10354281" cy="3726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183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F2ADF-C531-79AC-4326-45D118AF11E0}"/>
              </a:ext>
            </a:extLst>
          </p:cNvPr>
          <p:cNvSpPr>
            <a:spLocks noGrp="1"/>
          </p:cNvSpPr>
          <p:nvPr>
            <p:ph type="title"/>
          </p:nvPr>
        </p:nvSpPr>
        <p:spPr>
          <a:xfrm>
            <a:off x="913795" y="609600"/>
            <a:ext cx="5978072" cy="1389798"/>
          </a:xfrm>
        </p:spPr>
        <p:txBody>
          <a:bodyPr>
            <a:normAutofit/>
          </a:bodyPr>
          <a:lstStyle/>
          <a:p>
            <a:r>
              <a:rPr lang="en-US" dirty="0"/>
              <a:t>Data Set Exploration</a:t>
            </a:r>
          </a:p>
        </p:txBody>
      </p:sp>
      <p:pic>
        <p:nvPicPr>
          <p:cNvPr id="29" name="Picture 2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3BC964AE-0F82-3F85-6EBA-1798B5370561}"/>
              </a:ext>
            </a:extLst>
          </p:cNvPr>
          <p:cNvPicPr>
            <a:picLocks noChangeAspect="1"/>
          </p:cNvPicPr>
          <p:nvPr/>
        </p:nvPicPr>
        <p:blipFill rotWithShape="1">
          <a:blip r:embed="rId4"/>
          <a:srcRect b="5936"/>
          <a:stretch/>
        </p:blipFill>
        <p:spPr>
          <a:xfrm>
            <a:off x="7678736" y="643465"/>
            <a:ext cx="4003193" cy="2551176"/>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253B04D9-9101-F0C7-0414-E3739B9C23D1}"/>
              </a:ext>
            </a:extLst>
          </p:cNvPr>
          <p:cNvPicPr>
            <a:picLocks noChangeAspect="1"/>
          </p:cNvPicPr>
          <p:nvPr/>
        </p:nvPicPr>
        <p:blipFill rotWithShape="1">
          <a:blip r:embed="rId5"/>
          <a:srcRect t="1927" b="22655"/>
          <a:stretch/>
        </p:blipFill>
        <p:spPr>
          <a:xfrm>
            <a:off x="7678736" y="3294291"/>
            <a:ext cx="4003193" cy="2551176"/>
          </a:xfrm>
          <a:prstGeom prst="rect">
            <a:avLst/>
          </a:prstGeom>
        </p:spPr>
      </p:pic>
      <p:graphicFrame>
        <p:nvGraphicFramePr>
          <p:cNvPr id="15" name="Content Placeholder 2">
            <a:extLst>
              <a:ext uri="{FF2B5EF4-FFF2-40B4-BE49-F238E27FC236}">
                <a16:creationId xmlns:a16="http://schemas.microsoft.com/office/drawing/2014/main" id="{8F266921-8A1B-54E6-7EBB-6B3BCB6D4946}"/>
              </a:ext>
            </a:extLst>
          </p:cNvPr>
          <p:cNvGraphicFramePr>
            <a:graphicFrameLocks noGrp="1"/>
          </p:cNvGraphicFramePr>
          <p:nvPr>
            <p:ph idx="1"/>
            <p:extLst>
              <p:ext uri="{D42A27DB-BD31-4B8C-83A1-F6EECF244321}">
                <p14:modId xmlns:p14="http://schemas.microsoft.com/office/powerpoint/2010/main" val="2094079923"/>
              </p:ext>
            </p:extLst>
          </p:nvPr>
        </p:nvGraphicFramePr>
        <p:xfrm>
          <a:off x="913795" y="2149521"/>
          <a:ext cx="5978072" cy="35453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51325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124</TotalTime>
  <Words>2616</Words>
  <Application>Microsoft Office PowerPoint</Application>
  <PresentationFormat>Widescreen</PresentationFormat>
  <Paragraphs>204</Paragraphs>
  <Slides>46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Goudy Old Style</vt:lpstr>
      <vt:lpstr>inherit</vt:lpstr>
      <vt:lpstr>Inter</vt:lpstr>
      <vt:lpstr>Open Sans</vt:lpstr>
      <vt:lpstr>Wingdings 2</vt:lpstr>
      <vt:lpstr>SlateVTI</vt:lpstr>
      <vt:lpstr>Streaming Services</vt:lpstr>
      <vt:lpstr>About the Team- Summer Kenney</vt:lpstr>
      <vt:lpstr>NETFLIX</vt:lpstr>
      <vt:lpstr> Netflix Key Statistics </vt:lpstr>
      <vt:lpstr>Netflix Revenue </vt:lpstr>
      <vt:lpstr>Netflix Subscribers</vt:lpstr>
      <vt:lpstr>Netflix FAQ’s</vt:lpstr>
      <vt:lpstr> Data Set Examined   This dataset, taken from Kaggle.com contains +5k unique titles on Netflix with 15 columns containing their information, including: </vt:lpstr>
      <vt:lpstr>Data Set Exploration</vt:lpstr>
      <vt:lpstr>Continuing the Exploration</vt:lpstr>
      <vt:lpstr>Answering the Question</vt:lpstr>
      <vt:lpstr>Creating a Linear Model</vt:lpstr>
      <vt:lpstr>Those proved to be interesting insights into the data, but as the team began to work together, they decided to put an emphasis on how shows and movies have changed through the decades.</vt:lpstr>
      <vt:lpstr>  The team decided to run a stepwise regression to see what the strongest correlating factors were given for ‘release year’. The strongest correlations shown were:</vt:lpstr>
      <vt:lpstr>After considering the exploratory tests they decided to examine the following three questions:</vt:lpstr>
      <vt:lpstr>The first thing that the team did was break up the release year into 3 separate decades: 1990-1999, 2000-2009, and 2010-2019 –  90’s, 00’s 10’s   </vt:lpstr>
      <vt:lpstr>QUESTION1: How have running times changed through the decades?  </vt:lpstr>
      <vt:lpstr>Runtimes for Netflix shows were considerably shorter in the 1990’s but remained fairly constant for the last two decades. </vt:lpstr>
      <vt:lpstr>Movie times were considerably longer in the 90’s and 00’s than in the last decade. Movie times have decreased significantly since 2010. </vt:lpstr>
      <vt:lpstr>QUESTION 2: Have IMDB ratings changed for movies and shows over the decades? If, so how? </vt:lpstr>
      <vt:lpstr>How have IMDB scores changed for shows over the decades?</vt:lpstr>
      <vt:lpstr>How have IMDB scores changed for movies over the decades?</vt:lpstr>
      <vt:lpstr>Combining the Data Sets </vt:lpstr>
      <vt:lpstr>How does Netflix measure up?</vt:lpstr>
      <vt:lpstr>PowerPoint Presentation</vt:lpstr>
      <vt:lpstr>Netflix Summary</vt:lpstr>
      <vt:lpstr>HBO Max</vt:lpstr>
      <vt:lpstr>+ HBO Max led in market share of US app downloads with 21% in Q1 2022, followed by Disney+ and Netflix. The video streaming app was also among the top apps with the highest monthly active users with 10% of market share. The platform has had success adding new users since with its U.S. market share climbing from 4.5% in Q2 2020 to 10% in Q1 2022. </vt:lpstr>
      <vt:lpstr>PowerPoint Presentation</vt:lpstr>
      <vt:lpstr>Data Set Examined</vt:lpstr>
      <vt:lpstr>Data Set Exploration</vt:lpstr>
      <vt:lpstr>Have average IMDB scores changed for shows and movies over the decades? </vt:lpstr>
      <vt:lpstr>PowerPoint Presentation</vt:lpstr>
      <vt:lpstr>PowerPoint Presentation</vt:lpstr>
      <vt:lpstr>How have movie times changed throughout the decades?</vt:lpstr>
      <vt:lpstr>How have show times changed throughout the decades?</vt:lpstr>
      <vt:lpstr>Reference page</vt:lpstr>
      <vt:lpstr>Insights into Streaming Services</vt:lpstr>
      <vt:lpstr>Which Streaming Service is the Most Popular? </vt:lpstr>
      <vt:lpstr>Average IMDB by Movie and Show</vt:lpstr>
      <vt:lpstr>Breakdown by Movies and Shows</vt:lpstr>
      <vt:lpstr>Further Comparisons </vt:lpstr>
      <vt:lpstr>How Runtime Trends Compare </vt:lpstr>
      <vt:lpstr>Summary of Observations </vt:lpstr>
      <vt:lpstr>Netflix  Conclusion</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Streaming Services</dc:title>
  <dc:creator>Caitlin McDaniel</dc:creator>
  <cp:lastModifiedBy>Summer Kenney</cp:lastModifiedBy>
  <cp:revision>7</cp:revision>
  <dcterms:created xsi:type="dcterms:W3CDTF">2022-09-05T14:15:58Z</dcterms:created>
  <dcterms:modified xsi:type="dcterms:W3CDTF">2022-09-06T01:32:25Z</dcterms:modified>
</cp:coreProperties>
</file>